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sldIdLst>
    <p:sldId id="256" r:id="rId2"/>
    <p:sldId id="257" r:id="rId3"/>
    <p:sldId id="258" r:id="rId4"/>
    <p:sldId id="260" r:id="rId5"/>
    <p:sldId id="263" r:id="rId6"/>
    <p:sldId id="265" r:id="rId7"/>
    <p:sldId id="264" r:id="rId8"/>
    <p:sldId id="268" r:id="rId9"/>
    <p:sldId id="272" r:id="rId10"/>
    <p:sldId id="271" r:id="rId11"/>
    <p:sldId id="266" r:id="rId12"/>
    <p:sldId id="267" r:id="rId13"/>
    <p:sldId id="269"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90" r:id="rId30"/>
    <p:sldId id="289" r:id="rId31"/>
    <p:sldId id="291" r:id="rId32"/>
    <p:sldId id="292" r:id="rId33"/>
    <p:sldId id="293" r:id="rId34"/>
    <p:sldId id="294" r:id="rId35"/>
    <p:sldId id="295" r:id="rId36"/>
    <p:sldId id="296" r:id="rId37"/>
    <p:sldId id="297" r:id="rId38"/>
    <p:sldId id="298" r:id="rId39"/>
    <p:sldId id="300" r:id="rId40"/>
    <p:sldId id="301" r:id="rId41"/>
    <p:sldId id="302"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CC0099"/>
    <a:srgbClr val="FE9202"/>
    <a:srgbClr val="007033"/>
    <a:srgbClr val="6C1A00"/>
    <a:srgbClr val="00AACC"/>
    <a:srgbClr val="5EEC3C"/>
    <a:srgbClr val="1D3A00"/>
    <a:srgbClr val="003296"/>
    <a:srgbClr val="E39A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486" y="510"/>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B739F3-CF2B-4821-B503-00DD639F5935}"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tr-TR"/>
        </a:p>
      </dgm:t>
    </dgm:pt>
    <dgm:pt modelId="{B18448E1-4DAA-4E13-8650-112A5CBBAEC0}">
      <dgm:prSet phldrT="[Metin]"/>
      <dgm:spPr/>
      <dgm:t>
        <a:bodyPr/>
        <a:lstStyle/>
        <a:p>
          <a:pPr algn="just"/>
          <a:r>
            <a:rPr lang="tr-TR" dirty="0" smtClean="0"/>
            <a:t>1. </a:t>
          </a:r>
          <a:r>
            <a:rPr lang="tr-TR" dirty="0" err="1" smtClean="0"/>
            <a:t>the</a:t>
          </a:r>
          <a:r>
            <a:rPr lang="tr-TR" dirty="0" smtClean="0"/>
            <a:t> </a:t>
          </a:r>
          <a:r>
            <a:rPr lang="tr-TR" dirty="0" err="1" smtClean="0"/>
            <a:t>basic</a:t>
          </a:r>
          <a:r>
            <a:rPr lang="tr-TR" dirty="0" smtClean="0"/>
            <a:t> </a:t>
          </a:r>
          <a:r>
            <a:rPr lang="tr-TR" dirty="0" err="1" smtClean="0"/>
            <a:t>source</a:t>
          </a:r>
          <a:r>
            <a:rPr lang="tr-TR" dirty="0" smtClean="0"/>
            <a:t> of </a:t>
          </a:r>
          <a:r>
            <a:rPr lang="tr-TR" dirty="0" err="1" smtClean="0"/>
            <a:t>learning</a:t>
          </a:r>
          <a:r>
            <a:rPr lang="tr-TR" dirty="0" smtClean="0"/>
            <a:t> </a:t>
          </a:r>
          <a:endParaRPr lang="tr-TR" dirty="0"/>
        </a:p>
      </dgm:t>
    </dgm:pt>
    <dgm:pt modelId="{08A709F3-A396-4A63-99D4-A8E7588D0C70}" type="parTrans" cxnId="{9AAF01A0-BD18-49B1-B10E-60A1B2AE0954}">
      <dgm:prSet/>
      <dgm:spPr/>
      <dgm:t>
        <a:bodyPr/>
        <a:lstStyle/>
        <a:p>
          <a:endParaRPr lang="tr-TR"/>
        </a:p>
      </dgm:t>
    </dgm:pt>
    <dgm:pt modelId="{B461D04D-BDFA-45F1-BC33-3D8C434CA71D}" type="sibTrans" cxnId="{9AAF01A0-BD18-49B1-B10E-60A1B2AE0954}">
      <dgm:prSet/>
      <dgm:spPr/>
      <dgm:t>
        <a:bodyPr/>
        <a:lstStyle/>
        <a:p>
          <a:endParaRPr lang="tr-TR"/>
        </a:p>
      </dgm:t>
    </dgm:pt>
    <dgm:pt modelId="{FA379230-6D9D-473C-8AA4-401D4AFC7212}">
      <dgm:prSet phldrT="[Metin]"/>
      <dgm:spPr/>
      <dgm:t>
        <a:bodyPr/>
        <a:lstStyle/>
        <a:p>
          <a:r>
            <a:rPr lang="tr-TR" dirty="0" err="1" smtClean="0">
              <a:solidFill>
                <a:schemeClr val="bg1"/>
              </a:solidFill>
            </a:rPr>
            <a:t>Text</a:t>
          </a:r>
          <a:r>
            <a:rPr lang="tr-TR" dirty="0" smtClean="0">
              <a:solidFill>
                <a:schemeClr val="bg1"/>
              </a:solidFill>
            </a:rPr>
            <a:t> </a:t>
          </a:r>
          <a:r>
            <a:rPr lang="tr-TR" dirty="0" err="1" smtClean="0">
              <a:solidFill>
                <a:schemeClr val="bg1"/>
              </a:solidFill>
            </a:rPr>
            <a:t>books</a:t>
          </a:r>
          <a:r>
            <a:rPr lang="tr-TR" dirty="0" smtClean="0">
              <a:solidFill>
                <a:schemeClr val="bg1"/>
              </a:solidFill>
            </a:rPr>
            <a:t> can be </a:t>
          </a:r>
          <a:r>
            <a:rPr lang="tr-TR" dirty="0" err="1" smtClean="0">
              <a:solidFill>
                <a:schemeClr val="bg1"/>
              </a:solidFill>
            </a:rPr>
            <a:t>the</a:t>
          </a:r>
          <a:r>
            <a:rPr lang="tr-TR" dirty="0" smtClean="0">
              <a:solidFill>
                <a:schemeClr val="bg1"/>
              </a:solidFill>
            </a:rPr>
            <a:t> </a:t>
          </a:r>
          <a:r>
            <a:rPr lang="tr-TR" dirty="0" err="1" smtClean="0">
              <a:solidFill>
                <a:schemeClr val="bg1"/>
              </a:solidFill>
            </a:rPr>
            <a:t>basic</a:t>
          </a:r>
          <a:r>
            <a:rPr lang="tr-TR" dirty="0" smtClean="0">
              <a:solidFill>
                <a:schemeClr val="bg1"/>
              </a:solidFill>
            </a:rPr>
            <a:t> </a:t>
          </a:r>
          <a:r>
            <a:rPr lang="tr-TR" dirty="0" err="1" smtClean="0">
              <a:solidFill>
                <a:schemeClr val="bg1"/>
              </a:solidFill>
            </a:rPr>
            <a:t>source</a:t>
          </a:r>
          <a:r>
            <a:rPr lang="tr-TR" dirty="0" smtClean="0">
              <a:solidFill>
                <a:schemeClr val="bg1"/>
              </a:solidFill>
            </a:rPr>
            <a:t> of </a:t>
          </a:r>
          <a:r>
            <a:rPr lang="tr-TR" dirty="0" err="1" smtClean="0">
              <a:solidFill>
                <a:schemeClr val="bg1"/>
              </a:solidFill>
            </a:rPr>
            <a:t>learning</a:t>
          </a:r>
          <a:r>
            <a:rPr lang="tr-TR" dirty="0" smtClean="0">
              <a:solidFill>
                <a:schemeClr val="bg1"/>
              </a:solidFill>
            </a:rPr>
            <a:t> </a:t>
          </a:r>
          <a:r>
            <a:rPr lang="tr-TR" dirty="0" err="1" smtClean="0">
              <a:solidFill>
                <a:schemeClr val="bg1"/>
              </a:solidFill>
            </a:rPr>
            <a:t>when</a:t>
          </a:r>
          <a:r>
            <a:rPr lang="tr-TR" dirty="0" smtClean="0">
              <a:solidFill>
                <a:schemeClr val="bg1"/>
              </a:solidFill>
            </a:rPr>
            <a:t> </a:t>
          </a:r>
          <a:r>
            <a:rPr lang="tr-TR" dirty="0" err="1" smtClean="0">
              <a:solidFill>
                <a:schemeClr val="bg1"/>
              </a:solidFill>
            </a:rPr>
            <a:t>the</a:t>
          </a:r>
          <a:r>
            <a:rPr lang="tr-TR" dirty="0" smtClean="0">
              <a:solidFill>
                <a:schemeClr val="bg1"/>
              </a:solidFill>
            </a:rPr>
            <a:t> </a:t>
          </a:r>
          <a:r>
            <a:rPr lang="tr-TR" dirty="0" err="1" smtClean="0">
              <a:solidFill>
                <a:schemeClr val="bg1"/>
              </a:solidFill>
            </a:rPr>
            <a:t>target</a:t>
          </a:r>
          <a:r>
            <a:rPr lang="tr-TR" dirty="0" smtClean="0">
              <a:solidFill>
                <a:schemeClr val="bg1"/>
              </a:solidFill>
            </a:rPr>
            <a:t> </a:t>
          </a:r>
          <a:r>
            <a:rPr lang="tr-TR" dirty="0" err="1" smtClean="0">
              <a:solidFill>
                <a:schemeClr val="bg1"/>
              </a:solidFill>
            </a:rPr>
            <a:t>language</a:t>
          </a:r>
          <a:r>
            <a:rPr lang="tr-TR" dirty="0" smtClean="0">
              <a:solidFill>
                <a:schemeClr val="bg1"/>
              </a:solidFill>
            </a:rPr>
            <a:t> is not </a:t>
          </a:r>
          <a:r>
            <a:rPr lang="tr-TR" dirty="0" err="1" smtClean="0">
              <a:solidFill>
                <a:schemeClr val="bg1"/>
              </a:solidFill>
            </a:rPr>
            <a:t>spoken</a:t>
          </a:r>
          <a:r>
            <a:rPr lang="tr-TR" dirty="0" smtClean="0">
              <a:solidFill>
                <a:schemeClr val="bg1"/>
              </a:solidFill>
            </a:rPr>
            <a:t> in </a:t>
          </a:r>
          <a:r>
            <a:rPr lang="tr-TR" dirty="0" err="1" smtClean="0">
              <a:solidFill>
                <a:schemeClr val="bg1"/>
              </a:solidFill>
            </a:rPr>
            <a:t>the</a:t>
          </a:r>
          <a:r>
            <a:rPr lang="tr-TR" dirty="0" smtClean="0">
              <a:solidFill>
                <a:schemeClr val="bg1"/>
              </a:solidFill>
            </a:rPr>
            <a:t> </a:t>
          </a:r>
          <a:r>
            <a:rPr lang="tr-TR" dirty="0" err="1" smtClean="0">
              <a:solidFill>
                <a:schemeClr val="bg1"/>
              </a:solidFill>
            </a:rPr>
            <a:t>country</a:t>
          </a:r>
          <a:r>
            <a:rPr lang="tr-TR" dirty="0" smtClean="0">
              <a:solidFill>
                <a:schemeClr val="bg1"/>
              </a:solidFill>
            </a:rPr>
            <a:t> </a:t>
          </a:r>
          <a:r>
            <a:rPr lang="tr-TR" dirty="0" err="1" smtClean="0">
              <a:solidFill>
                <a:schemeClr val="bg1"/>
              </a:solidFill>
            </a:rPr>
            <a:t>where</a:t>
          </a:r>
          <a:r>
            <a:rPr lang="tr-TR" dirty="0" smtClean="0">
              <a:solidFill>
                <a:schemeClr val="bg1"/>
              </a:solidFill>
            </a:rPr>
            <a:t> </a:t>
          </a:r>
          <a:r>
            <a:rPr lang="tr-TR" dirty="0" err="1" smtClean="0">
              <a:solidFill>
                <a:schemeClr val="bg1"/>
              </a:solidFill>
            </a:rPr>
            <a:t>the</a:t>
          </a:r>
          <a:r>
            <a:rPr lang="tr-TR" dirty="0" smtClean="0">
              <a:solidFill>
                <a:schemeClr val="bg1"/>
              </a:solidFill>
            </a:rPr>
            <a:t> </a:t>
          </a:r>
          <a:r>
            <a:rPr lang="tr-TR" dirty="0" err="1" smtClean="0">
              <a:solidFill>
                <a:schemeClr val="bg1"/>
              </a:solidFill>
            </a:rPr>
            <a:t>language</a:t>
          </a:r>
          <a:r>
            <a:rPr lang="tr-TR" dirty="0" smtClean="0">
              <a:solidFill>
                <a:schemeClr val="bg1"/>
              </a:solidFill>
            </a:rPr>
            <a:t> is </a:t>
          </a:r>
          <a:r>
            <a:rPr lang="tr-TR" dirty="0" err="1" smtClean="0">
              <a:solidFill>
                <a:schemeClr val="bg1"/>
              </a:solidFill>
            </a:rPr>
            <a:t>being</a:t>
          </a:r>
          <a:r>
            <a:rPr lang="tr-TR" dirty="0" smtClean="0">
              <a:solidFill>
                <a:schemeClr val="bg1"/>
              </a:solidFill>
            </a:rPr>
            <a:t> </a:t>
          </a:r>
          <a:r>
            <a:rPr lang="tr-TR" dirty="0" err="1" smtClean="0">
              <a:solidFill>
                <a:schemeClr val="bg1"/>
              </a:solidFill>
            </a:rPr>
            <a:t>taught</a:t>
          </a:r>
          <a:r>
            <a:rPr lang="tr-TR" dirty="0" smtClean="0"/>
            <a:t>.</a:t>
          </a:r>
          <a:endParaRPr lang="tr-TR" dirty="0"/>
        </a:p>
      </dgm:t>
    </dgm:pt>
    <dgm:pt modelId="{F1187E91-BD83-4782-9B6B-A12DFA4A6DA4}" type="parTrans" cxnId="{D4B297ED-86A0-4329-A1FF-4F72F7D7BFDC}">
      <dgm:prSet/>
      <dgm:spPr/>
      <dgm:t>
        <a:bodyPr/>
        <a:lstStyle/>
        <a:p>
          <a:endParaRPr lang="tr-TR"/>
        </a:p>
      </dgm:t>
    </dgm:pt>
    <dgm:pt modelId="{BF7B80BE-22D9-4D89-95F7-FD06169A97E2}" type="sibTrans" cxnId="{D4B297ED-86A0-4329-A1FF-4F72F7D7BFDC}">
      <dgm:prSet/>
      <dgm:spPr/>
      <dgm:t>
        <a:bodyPr/>
        <a:lstStyle/>
        <a:p>
          <a:endParaRPr lang="tr-TR"/>
        </a:p>
      </dgm:t>
    </dgm:pt>
    <dgm:pt modelId="{4345D846-CEEA-49B4-B697-151FC32C2917}">
      <dgm:prSet phldrT="[Metin]"/>
      <dgm:spPr/>
      <dgm:t>
        <a:bodyPr/>
        <a:lstStyle/>
        <a:p>
          <a:pPr algn="just"/>
          <a:r>
            <a:rPr lang="tr-TR" dirty="0" smtClean="0"/>
            <a:t>2. </a:t>
          </a:r>
          <a:r>
            <a:rPr lang="tr-TR" dirty="0" err="1" smtClean="0"/>
            <a:t>play</a:t>
          </a:r>
          <a:r>
            <a:rPr lang="tr-TR" dirty="0" smtClean="0"/>
            <a:t> an </a:t>
          </a:r>
          <a:r>
            <a:rPr lang="tr-TR" dirty="0" err="1" smtClean="0"/>
            <a:t>important</a:t>
          </a:r>
          <a:r>
            <a:rPr lang="tr-TR" dirty="0" smtClean="0"/>
            <a:t> role </a:t>
          </a:r>
          <a:r>
            <a:rPr lang="en-US" dirty="0" smtClean="0"/>
            <a:t> in</a:t>
          </a:r>
          <a:r>
            <a:rPr lang="tr-TR" dirty="0" smtClean="0"/>
            <a:t> </a:t>
          </a:r>
          <a:r>
            <a:rPr lang="tr-TR" dirty="0" err="1" smtClean="0"/>
            <a:t>shaping</a:t>
          </a:r>
          <a:r>
            <a:rPr lang="tr-TR" dirty="0" smtClean="0"/>
            <a:t> </a:t>
          </a:r>
          <a:r>
            <a:rPr lang="tr-TR" dirty="0" err="1" smtClean="0"/>
            <a:t>thethe</a:t>
          </a:r>
          <a:r>
            <a:rPr lang="tr-TR" dirty="0" smtClean="0"/>
            <a:t> </a:t>
          </a:r>
          <a:r>
            <a:rPr lang="tr-TR" dirty="0" err="1" smtClean="0"/>
            <a:t>historical</a:t>
          </a:r>
          <a:r>
            <a:rPr lang="tr-TR" dirty="0" smtClean="0"/>
            <a:t>, </a:t>
          </a:r>
          <a:r>
            <a:rPr lang="tr-TR" dirty="0" err="1" smtClean="0"/>
            <a:t>cultural</a:t>
          </a:r>
          <a:r>
            <a:rPr lang="tr-TR" dirty="0" smtClean="0"/>
            <a:t> </a:t>
          </a:r>
          <a:r>
            <a:rPr lang="tr-TR" dirty="0" err="1" smtClean="0"/>
            <a:t>and</a:t>
          </a:r>
          <a:r>
            <a:rPr lang="tr-TR" dirty="0" smtClean="0"/>
            <a:t> </a:t>
          </a:r>
          <a:r>
            <a:rPr lang="tr-TR" dirty="0" err="1" smtClean="0"/>
            <a:t>social</a:t>
          </a:r>
          <a:r>
            <a:rPr lang="tr-TR" dirty="0" smtClean="0"/>
            <a:t> </a:t>
          </a:r>
          <a:r>
            <a:rPr lang="tr-TR" dirty="0" err="1" smtClean="0"/>
            <a:t>perception</a:t>
          </a:r>
          <a:r>
            <a:rPr lang="tr-TR" dirty="0" smtClean="0"/>
            <a:t> of </a:t>
          </a:r>
          <a:r>
            <a:rPr lang="tr-TR" dirty="0" err="1" smtClean="0"/>
            <a:t>the</a:t>
          </a:r>
          <a:r>
            <a:rPr lang="tr-TR" dirty="0" smtClean="0"/>
            <a:t> </a:t>
          </a:r>
          <a:r>
            <a:rPr lang="tr-TR" dirty="0" err="1" smtClean="0"/>
            <a:t>learners</a:t>
          </a:r>
          <a:r>
            <a:rPr lang="tr-TR" dirty="0" smtClean="0"/>
            <a:t>. </a:t>
          </a:r>
          <a:endParaRPr lang="tr-TR" dirty="0"/>
        </a:p>
      </dgm:t>
    </dgm:pt>
    <dgm:pt modelId="{B0E43A21-4C06-4BD6-9D82-77652F6F4429}" type="parTrans" cxnId="{5ABB874B-780C-44D2-BA77-84FB6C59993C}">
      <dgm:prSet/>
      <dgm:spPr/>
      <dgm:t>
        <a:bodyPr/>
        <a:lstStyle/>
        <a:p>
          <a:endParaRPr lang="tr-TR"/>
        </a:p>
      </dgm:t>
    </dgm:pt>
    <dgm:pt modelId="{93736B92-CC2C-44C6-8C70-08D652F07F03}" type="sibTrans" cxnId="{5ABB874B-780C-44D2-BA77-84FB6C59993C}">
      <dgm:prSet/>
      <dgm:spPr/>
      <dgm:t>
        <a:bodyPr/>
        <a:lstStyle/>
        <a:p>
          <a:endParaRPr lang="tr-TR"/>
        </a:p>
      </dgm:t>
    </dgm:pt>
    <dgm:pt modelId="{0F9BDBA8-D733-4067-8670-07013C53BA45}">
      <dgm:prSet phldrT="[Metin]"/>
      <dgm:spPr/>
      <dgm:t>
        <a:bodyPr/>
        <a:lstStyle/>
        <a:p>
          <a:r>
            <a:rPr lang="en-US" dirty="0" smtClean="0">
              <a:solidFill>
                <a:schemeClr val="bg1"/>
              </a:solidFill>
            </a:rPr>
            <a:t> The cultural heritage of textbooks transmits values to</a:t>
          </a:r>
          <a:r>
            <a:rPr lang="tr-TR" dirty="0" smtClean="0">
              <a:solidFill>
                <a:schemeClr val="bg1"/>
              </a:solidFill>
            </a:rPr>
            <a:t> </a:t>
          </a:r>
          <a:r>
            <a:rPr lang="tr-TR" dirty="0" err="1" smtClean="0">
              <a:solidFill>
                <a:schemeClr val="bg1"/>
              </a:solidFill>
            </a:rPr>
            <a:t>the</a:t>
          </a:r>
          <a:r>
            <a:rPr lang="tr-TR" dirty="0" smtClean="0">
              <a:solidFill>
                <a:schemeClr val="bg1"/>
              </a:solidFill>
            </a:rPr>
            <a:t>  </a:t>
          </a:r>
          <a:r>
            <a:rPr lang="tr-TR" dirty="0" err="1" smtClean="0">
              <a:solidFill>
                <a:schemeClr val="bg1"/>
              </a:solidFill>
            </a:rPr>
            <a:t>future</a:t>
          </a:r>
          <a:r>
            <a:rPr lang="tr-TR" dirty="0" smtClean="0">
              <a:solidFill>
                <a:schemeClr val="bg1"/>
              </a:solidFill>
            </a:rPr>
            <a:t>  </a:t>
          </a:r>
          <a:r>
            <a:rPr lang="tr-TR" dirty="0" err="1" smtClean="0">
              <a:solidFill>
                <a:schemeClr val="bg1"/>
              </a:solidFill>
            </a:rPr>
            <a:t>generations</a:t>
          </a:r>
          <a:r>
            <a:rPr lang="tr-TR" dirty="0" smtClean="0">
              <a:solidFill>
                <a:schemeClr val="bg1"/>
              </a:solidFill>
            </a:rPr>
            <a:t>.</a:t>
          </a:r>
          <a:endParaRPr lang="tr-TR" dirty="0">
            <a:solidFill>
              <a:schemeClr val="bg1"/>
            </a:solidFill>
          </a:endParaRPr>
        </a:p>
      </dgm:t>
    </dgm:pt>
    <dgm:pt modelId="{E280FF25-E0CA-4A9D-83FE-DE61E5A74EB5}" type="parTrans" cxnId="{67DB69B7-B9A6-4EBE-A2A8-E2356EBFB99B}">
      <dgm:prSet/>
      <dgm:spPr/>
      <dgm:t>
        <a:bodyPr/>
        <a:lstStyle/>
        <a:p>
          <a:endParaRPr lang="tr-TR"/>
        </a:p>
      </dgm:t>
    </dgm:pt>
    <dgm:pt modelId="{C2178F8F-8650-4102-B95B-EF5F7ED6B7D0}" type="sibTrans" cxnId="{67DB69B7-B9A6-4EBE-A2A8-E2356EBFB99B}">
      <dgm:prSet/>
      <dgm:spPr/>
      <dgm:t>
        <a:bodyPr/>
        <a:lstStyle/>
        <a:p>
          <a:endParaRPr lang="tr-TR"/>
        </a:p>
      </dgm:t>
    </dgm:pt>
    <dgm:pt modelId="{724699D1-593E-4FB8-AE7C-50CC9EEF47F5}" type="pres">
      <dgm:prSet presAssocID="{32B739F3-CF2B-4821-B503-00DD639F5935}" presName="linear" presStyleCnt="0">
        <dgm:presLayoutVars>
          <dgm:animLvl val="lvl"/>
          <dgm:resizeHandles val="exact"/>
        </dgm:presLayoutVars>
      </dgm:prSet>
      <dgm:spPr/>
      <dgm:t>
        <a:bodyPr/>
        <a:lstStyle/>
        <a:p>
          <a:endParaRPr lang="tr-TR"/>
        </a:p>
      </dgm:t>
    </dgm:pt>
    <dgm:pt modelId="{3EFFDD30-7297-4CD4-B092-21E43EB357EC}" type="pres">
      <dgm:prSet presAssocID="{B18448E1-4DAA-4E13-8650-112A5CBBAEC0}" presName="parentText" presStyleLbl="node1" presStyleIdx="0" presStyleCnt="2">
        <dgm:presLayoutVars>
          <dgm:chMax val="0"/>
          <dgm:bulletEnabled val="1"/>
        </dgm:presLayoutVars>
      </dgm:prSet>
      <dgm:spPr/>
      <dgm:t>
        <a:bodyPr/>
        <a:lstStyle/>
        <a:p>
          <a:endParaRPr lang="tr-TR"/>
        </a:p>
      </dgm:t>
    </dgm:pt>
    <dgm:pt modelId="{8C52DEBC-FCFA-4419-ACC1-EB8C96FD214A}" type="pres">
      <dgm:prSet presAssocID="{B18448E1-4DAA-4E13-8650-112A5CBBAEC0}" presName="childText" presStyleLbl="revTx" presStyleIdx="0" presStyleCnt="2" custScaleY="197936">
        <dgm:presLayoutVars>
          <dgm:bulletEnabled val="1"/>
        </dgm:presLayoutVars>
      </dgm:prSet>
      <dgm:spPr/>
      <dgm:t>
        <a:bodyPr/>
        <a:lstStyle/>
        <a:p>
          <a:endParaRPr lang="tr-TR"/>
        </a:p>
      </dgm:t>
    </dgm:pt>
    <dgm:pt modelId="{CAE46E67-D5A1-4AF4-B4EE-13ACDAE83D5B}" type="pres">
      <dgm:prSet presAssocID="{4345D846-CEEA-49B4-B697-151FC32C2917}" presName="parentText" presStyleLbl="node1" presStyleIdx="1" presStyleCnt="2" custLinFactNeighborX="-4" custLinFactNeighborY="-41018">
        <dgm:presLayoutVars>
          <dgm:chMax val="0"/>
          <dgm:bulletEnabled val="1"/>
        </dgm:presLayoutVars>
      </dgm:prSet>
      <dgm:spPr/>
      <dgm:t>
        <a:bodyPr/>
        <a:lstStyle/>
        <a:p>
          <a:endParaRPr lang="tr-TR"/>
        </a:p>
      </dgm:t>
    </dgm:pt>
    <dgm:pt modelId="{EEBF22F6-BC33-4643-9CFA-671B2E4CF3BF}" type="pres">
      <dgm:prSet presAssocID="{4345D846-CEEA-49B4-B697-151FC32C2917}" presName="childText" presStyleLbl="revTx" presStyleIdx="1" presStyleCnt="2" custScaleY="224301">
        <dgm:presLayoutVars>
          <dgm:bulletEnabled val="1"/>
        </dgm:presLayoutVars>
      </dgm:prSet>
      <dgm:spPr/>
      <dgm:t>
        <a:bodyPr/>
        <a:lstStyle/>
        <a:p>
          <a:endParaRPr lang="tr-TR"/>
        </a:p>
      </dgm:t>
    </dgm:pt>
  </dgm:ptLst>
  <dgm:cxnLst>
    <dgm:cxn modelId="{67DB69B7-B9A6-4EBE-A2A8-E2356EBFB99B}" srcId="{4345D846-CEEA-49B4-B697-151FC32C2917}" destId="{0F9BDBA8-D733-4067-8670-07013C53BA45}" srcOrd="0" destOrd="0" parTransId="{E280FF25-E0CA-4A9D-83FE-DE61E5A74EB5}" sibTransId="{C2178F8F-8650-4102-B95B-EF5F7ED6B7D0}"/>
    <dgm:cxn modelId="{AE2AE903-8817-48E6-94EA-292D6AFFE90E}" type="presOf" srcId="{0F9BDBA8-D733-4067-8670-07013C53BA45}" destId="{EEBF22F6-BC33-4643-9CFA-671B2E4CF3BF}" srcOrd="0" destOrd="0" presId="urn:microsoft.com/office/officeart/2005/8/layout/vList2"/>
    <dgm:cxn modelId="{80BB4CC8-13AB-45FD-90EF-2FE49C38315F}" type="presOf" srcId="{FA379230-6D9D-473C-8AA4-401D4AFC7212}" destId="{8C52DEBC-FCFA-4419-ACC1-EB8C96FD214A}" srcOrd="0" destOrd="0" presId="urn:microsoft.com/office/officeart/2005/8/layout/vList2"/>
    <dgm:cxn modelId="{9AAF01A0-BD18-49B1-B10E-60A1B2AE0954}" srcId="{32B739F3-CF2B-4821-B503-00DD639F5935}" destId="{B18448E1-4DAA-4E13-8650-112A5CBBAEC0}" srcOrd="0" destOrd="0" parTransId="{08A709F3-A396-4A63-99D4-A8E7588D0C70}" sibTransId="{B461D04D-BDFA-45F1-BC33-3D8C434CA71D}"/>
    <dgm:cxn modelId="{081348B1-0035-403C-8E7F-8E0B2C98C23A}" type="presOf" srcId="{4345D846-CEEA-49B4-B697-151FC32C2917}" destId="{CAE46E67-D5A1-4AF4-B4EE-13ACDAE83D5B}" srcOrd="0" destOrd="0" presId="urn:microsoft.com/office/officeart/2005/8/layout/vList2"/>
    <dgm:cxn modelId="{0CF3F145-B35D-4673-B241-253934B1A2D5}" type="presOf" srcId="{32B739F3-CF2B-4821-B503-00DD639F5935}" destId="{724699D1-593E-4FB8-AE7C-50CC9EEF47F5}" srcOrd="0" destOrd="0" presId="urn:microsoft.com/office/officeart/2005/8/layout/vList2"/>
    <dgm:cxn modelId="{5ABB874B-780C-44D2-BA77-84FB6C59993C}" srcId="{32B739F3-CF2B-4821-B503-00DD639F5935}" destId="{4345D846-CEEA-49B4-B697-151FC32C2917}" srcOrd="1" destOrd="0" parTransId="{B0E43A21-4C06-4BD6-9D82-77652F6F4429}" sibTransId="{93736B92-CC2C-44C6-8C70-08D652F07F03}"/>
    <dgm:cxn modelId="{80AAD3EF-585C-4555-A712-1B81CA520FFC}" type="presOf" srcId="{B18448E1-4DAA-4E13-8650-112A5CBBAEC0}" destId="{3EFFDD30-7297-4CD4-B092-21E43EB357EC}" srcOrd="0" destOrd="0" presId="urn:microsoft.com/office/officeart/2005/8/layout/vList2"/>
    <dgm:cxn modelId="{D4B297ED-86A0-4329-A1FF-4F72F7D7BFDC}" srcId="{B18448E1-4DAA-4E13-8650-112A5CBBAEC0}" destId="{FA379230-6D9D-473C-8AA4-401D4AFC7212}" srcOrd="0" destOrd="0" parTransId="{F1187E91-BD83-4782-9B6B-A12DFA4A6DA4}" sibTransId="{BF7B80BE-22D9-4D89-95F7-FD06169A97E2}"/>
    <dgm:cxn modelId="{0B6B693E-B34B-4CDC-844F-72200832B36B}" type="presParOf" srcId="{724699D1-593E-4FB8-AE7C-50CC9EEF47F5}" destId="{3EFFDD30-7297-4CD4-B092-21E43EB357EC}" srcOrd="0" destOrd="0" presId="urn:microsoft.com/office/officeart/2005/8/layout/vList2"/>
    <dgm:cxn modelId="{B20BB61D-A72B-40D9-9E74-206C47E71D3F}" type="presParOf" srcId="{724699D1-593E-4FB8-AE7C-50CC9EEF47F5}" destId="{8C52DEBC-FCFA-4419-ACC1-EB8C96FD214A}" srcOrd="1" destOrd="0" presId="urn:microsoft.com/office/officeart/2005/8/layout/vList2"/>
    <dgm:cxn modelId="{6C69C235-AB1B-48AA-BB56-82F39154950D}" type="presParOf" srcId="{724699D1-593E-4FB8-AE7C-50CC9EEF47F5}" destId="{CAE46E67-D5A1-4AF4-B4EE-13ACDAE83D5B}" srcOrd="2" destOrd="0" presId="urn:microsoft.com/office/officeart/2005/8/layout/vList2"/>
    <dgm:cxn modelId="{52F7AE14-4C32-404A-8558-7C66D148AFCF}" type="presParOf" srcId="{724699D1-593E-4FB8-AE7C-50CC9EEF47F5}" destId="{EEBF22F6-BC33-4643-9CFA-671B2E4CF3B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A45212-E9ED-4CEA-8671-40D91E14BBCE}" type="doc">
      <dgm:prSet loTypeId="urn:microsoft.com/office/officeart/2005/8/layout/process4" loCatId="list" qsTypeId="urn:microsoft.com/office/officeart/2005/8/quickstyle/simple1" qsCatId="simple" csTypeId="urn:microsoft.com/office/officeart/2005/8/colors/accent6_2" csCatId="accent6" phldr="1"/>
      <dgm:spPr/>
      <dgm:t>
        <a:bodyPr/>
        <a:lstStyle/>
        <a:p>
          <a:endParaRPr lang="tr-TR"/>
        </a:p>
      </dgm:t>
    </dgm:pt>
    <dgm:pt modelId="{BBCAA6AD-3FF1-4758-98C4-9810851FF90E}">
      <dgm:prSet custT="1"/>
      <dgm:spPr/>
      <dgm:t>
        <a:bodyPr/>
        <a:lstStyle/>
        <a:p>
          <a:pPr rtl="0"/>
          <a:r>
            <a:rPr lang="tr-TR" sz="2800" dirty="0" err="1" smtClean="0"/>
            <a:t>In</a:t>
          </a:r>
          <a:r>
            <a:rPr lang="tr-TR" sz="2800" dirty="0" smtClean="0"/>
            <a:t> </a:t>
          </a:r>
          <a:r>
            <a:rPr lang="tr-TR" sz="2800" dirty="0" err="1" smtClean="0"/>
            <a:t>order</a:t>
          </a:r>
          <a:r>
            <a:rPr lang="tr-TR" sz="2800" dirty="0" smtClean="0"/>
            <a:t> </a:t>
          </a:r>
          <a:r>
            <a:rPr lang="tr-TR" sz="2800" dirty="0" err="1" smtClean="0"/>
            <a:t>to</a:t>
          </a:r>
          <a:r>
            <a:rPr lang="tr-TR" sz="2800" dirty="0" smtClean="0"/>
            <a:t> </a:t>
          </a:r>
          <a:r>
            <a:rPr lang="tr-TR" sz="2800" dirty="0" err="1" smtClean="0"/>
            <a:t>examine</a:t>
          </a:r>
          <a:r>
            <a:rPr lang="tr-TR" sz="2800" dirty="0" smtClean="0"/>
            <a:t> </a:t>
          </a:r>
          <a:r>
            <a:rPr lang="tr-TR" sz="2800" dirty="0" err="1" smtClean="0"/>
            <a:t>the</a:t>
          </a:r>
          <a:r>
            <a:rPr lang="tr-TR" sz="2800" dirty="0" smtClean="0"/>
            <a:t> </a:t>
          </a:r>
          <a:r>
            <a:rPr lang="tr-TR" sz="2800" dirty="0" err="1" smtClean="0"/>
            <a:t>discrimination</a:t>
          </a:r>
          <a:r>
            <a:rPr lang="tr-TR" sz="2800" dirty="0" smtClean="0"/>
            <a:t> </a:t>
          </a:r>
          <a:r>
            <a:rPr lang="tr-TR" sz="2800" dirty="0" err="1" smtClean="0"/>
            <a:t>types</a:t>
          </a:r>
          <a:r>
            <a:rPr lang="tr-TR" sz="2800" dirty="0" smtClean="0"/>
            <a:t> in </a:t>
          </a:r>
        </a:p>
        <a:p>
          <a:pPr rtl="0"/>
          <a:r>
            <a:rPr lang="tr-TR" sz="2800" dirty="0" err="1" smtClean="0"/>
            <a:t>Turkish</a:t>
          </a:r>
          <a:r>
            <a:rPr lang="tr-TR" sz="2800" dirty="0" smtClean="0"/>
            <a:t> </a:t>
          </a:r>
          <a:r>
            <a:rPr lang="tr-TR" sz="2800" dirty="0" err="1" smtClean="0"/>
            <a:t>For</a:t>
          </a:r>
          <a:r>
            <a:rPr lang="tr-TR" sz="2800" dirty="0" smtClean="0"/>
            <a:t> </a:t>
          </a:r>
          <a:r>
            <a:rPr lang="tr-TR" sz="2800" dirty="0" err="1" smtClean="0"/>
            <a:t>Foreigner</a:t>
          </a:r>
          <a:r>
            <a:rPr lang="tr-TR" sz="2800" dirty="0" smtClean="0"/>
            <a:t> </a:t>
          </a:r>
          <a:r>
            <a:rPr lang="tr-TR" sz="2800" dirty="0" err="1" smtClean="0"/>
            <a:t>Textbooks</a:t>
          </a:r>
          <a:r>
            <a:rPr lang="tr-TR" sz="2800" dirty="0" smtClean="0"/>
            <a:t> in </a:t>
          </a:r>
          <a:r>
            <a:rPr lang="tr-TR" sz="2800" dirty="0" err="1" smtClean="0"/>
            <a:t>depth</a:t>
          </a:r>
          <a:r>
            <a:rPr lang="tr-TR" sz="2800" dirty="0" smtClean="0"/>
            <a:t> </a:t>
          </a:r>
          <a:endParaRPr lang="tr-TR" sz="2800" dirty="0"/>
        </a:p>
      </dgm:t>
    </dgm:pt>
    <dgm:pt modelId="{D3FD64FE-3BB6-491F-A329-C1D0B55B2D80}" type="parTrans" cxnId="{E8EBEBB2-0983-422B-BB6B-D9F80ED2054C}">
      <dgm:prSet/>
      <dgm:spPr/>
      <dgm:t>
        <a:bodyPr/>
        <a:lstStyle/>
        <a:p>
          <a:endParaRPr lang="tr-TR"/>
        </a:p>
      </dgm:t>
    </dgm:pt>
    <dgm:pt modelId="{D01E769F-3C86-4FF5-803A-214702586860}" type="sibTrans" cxnId="{E8EBEBB2-0983-422B-BB6B-D9F80ED2054C}">
      <dgm:prSet/>
      <dgm:spPr/>
      <dgm:t>
        <a:bodyPr/>
        <a:lstStyle/>
        <a:p>
          <a:endParaRPr lang="tr-TR"/>
        </a:p>
      </dgm:t>
    </dgm:pt>
    <dgm:pt modelId="{1F8FC794-971F-4251-8A7F-2A8DD9A6CE5A}">
      <dgm:prSet custT="1"/>
      <dgm:spPr/>
      <dgm:t>
        <a:bodyPr/>
        <a:lstStyle/>
        <a:p>
          <a:pPr rtl="0"/>
          <a:r>
            <a:rPr lang="tr-TR" sz="2800" dirty="0" err="1" smtClean="0"/>
            <a:t>Qualitive</a:t>
          </a:r>
          <a:r>
            <a:rPr lang="tr-TR" sz="2800" dirty="0" smtClean="0"/>
            <a:t> </a:t>
          </a:r>
          <a:r>
            <a:rPr lang="tr-TR" sz="2800" dirty="0" err="1" smtClean="0"/>
            <a:t>Approach</a:t>
          </a:r>
          <a:r>
            <a:rPr lang="tr-TR" sz="2800" dirty="0" smtClean="0"/>
            <a:t>   </a:t>
          </a:r>
          <a:endParaRPr lang="tr-TR" sz="2800" dirty="0"/>
        </a:p>
      </dgm:t>
    </dgm:pt>
    <dgm:pt modelId="{BB6100F0-7F92-44FC-9088-EB48F53732CF}" type="parTrans" cxnId="{B5079340-D286-454C-B8DA-94BD7473F901}">
      <dgm:prSet/>
      <dgm:spPr/>
      <dgm:t>
        <a:bodyPr/>
        <a:lstStyle/>
        <a:p>
          <a:endParaRPr lang="tr-TR"/>
        </a:p>
      </dgm:t>
    </dgm:pt>
    <dgm:pt modelId="{D7E4E949-515F-4DDF-A940-9BBA09CCC82F}" type="sibTrans" cxnId="{B5079340-D286-454C-B8DA-94BD7473F901}">
      <dgm:prSet/>
      <dgm:spPr/>
      <dgm:t>
        <a:bodyPr/>
        <a:lstStyle/>
        <a:p>
          <a:endParaRPr lang="tr-TR"/>
        </a:p>
      </dgm:t>
    </dgm:pt>
    <dgm:pt modelId="{A948C2DC-1527-4BDB-995D-D33D3764F676}">
      <dgm:prSet custT="1"/>
      <dgm:spPr/>
      <dgm:t>
        <a:bodyPr/>
        <a:lstStyle/>
        <a:p>
          <a:pPr rtl="0"/>
          <a:r>
            <a:rPr lang="tr-TR" sz="2800" dirty="0" smtClean="0"/>
            <a:t> Content Analysis </a:t>
          </a:r>
          <a:r>
            <a:rPr lang="tr-TR" sz="2800" dirty="0" err="1" smtClean="0"/>
            <a:t>Approach</a:t>
          </a:r>
          <a:r>
            <a:rPr lang="tr-TR" sz="2800" dirty="0" smtClean="0"/>
            <a:t> </a:t>
          </a:r>
          <a:r>
            <a:rPr lang="tr-TR" sz="2800" dirty="0" err="1" smtClean="0"/>
            <a:t>was</a:t>
          </a:r>
          <a:r>
            <a:rPr lang="tr-TR" sz="2800" dirty="0" smtClean="0"/>
            <a:t> </a:t>
          </a:r>
          <a:r>
            <a:rPr lang="tr-TR" sz="2800" dirty="0" err="1" smtClean="0"/>
            <a:t>chosen</a:t>
          </a:r>
          <a:r>
            <a:rPr lang="tr-TR" sz="2800" dirty="0" smtClean="0"/>
            <a:t>.</a:t>
          </a:r>
          <a:endParaRPr lang="tr-TR" sz="2800" dirty="0"/>
        </a:p>
      </dgm:t>
    </dgm:pt>
    <dgm:pt modelId="{E479D3EA-513B-4A47-BF5C-BF3CE0BE316B}" type="parTrans" cxnId="{6D47F8D7-7C41-4AA2-8F66-91D868FB536F}">
      <dgm:prSet/>
      <dgm:spPr/>
      <dgm:t>
        <a:bodyPr/>
        <a:lstStyle/>
        <a:p>
          <a:endParaRPr lang="tr-TR"/>
        </a:p>
      </dgm:t>
    </dgm:pt>
    <dgm:pt modelId="{697ECCAE-3458-42EC-85F4-86B99C2025A3}" type="sibTrans" cxnId="{6D47F8D7-7C41-4AA2-8F66-91D868FB536F}">
      <dgm:prSet/>
      <dgm:spPr/>
      <dgm:t>
        <a:bodyPr/>
        <a:lstStyle/>
        <a:p>
          <a:endParaRPr lang="tr-TR"/>
        </a:p>
      </dgm:t>
    </dgm:pt>
    <dgm:pt modelId="{F5579B23-078F-4AEE-921D-BB1EB88BB2A6}" type="pres">
      <dgm:prSet presAssocID="{D4A45212-E9ED-4CEA-8671-40D91E14BBCE}" presName="Name0" presStyleCnt="0">
        <dgm:presLayoutVars>
          <dgm:dir/>
          <dgm:animLvl val="lvl"/>
          <dgm:resizeHandles val="exact"/>
        </dgm:presLayoutVars>
      </dgm:prSet>
      <dgm:spPr/>
      <dgm:t>
        <a:bodyPr/>
        <a:lstStyle/>
        <a:p>
          <a:endParaRPr lang="en-US"/>
        </a:p>
      </dgm:t>
    </dgm:pt>
    <dgm:pt modelId="{6697BBD6-975C-4C90-AC29-95E1DA708DFA}" type="pres">
      <dgm:prSet presAssocID="{A948C2DC-1527-4BDB-995D-D33D3764F676}" presName="boxAndChildren" presStyleCnt="0"/>
      <dgm:spPr/>
      <dgm:t>
        <a:bodyPr/>
        <a:lstStyle/>
        <a:p>
          <a:endParaRPr lang="tr-TR"/>
        </a:p>
      </dgm:t>
    </dgm:pt>
    <dgm:pt modelId="{9B40A3F6-8709-4035-8EBE-60044729A878}" type="pres">
      <dgm:prSet presAssocID="{A948C2DC-1527-4BDB-995D-D33D3764F676}" presName="parentTextBox" presStyleLbl="node1" presStyleIdx="0" presStyleCnt="3"/>
      <dgm:spPr/>
      <dgm:t>
        <a:bodyPr/>
        <a:lstStyle/>
        <a:p>
          <a:endParaRPr lang="tr-TR"/>
        </a:p>
      </dgm:t>
    </dgm:pt>
    <dgm:pt modelId="{8EF3FBF7-6E69-4BD1-A8E3-570A29C126D2}" type="pres">
      <dgm:prSet presAssocID="{D7E4E949-515F-4DDF-A940-9BBA09CCC82F}" presName="sp" presStyleCnt="0"/>
      <dgm:spPr/>
      <dgm:t>
        <a:bodyPr/>
        <a:lstStyle/>
        <a:p>
          <a:endParaRPr lang="tr-TR"/>
        </a:p>
      </dgm:t>
    </dgm:pt>
    <dgm:pt modelId="{592C28AE-DF72-499D-8339-ABF2C57B743F}" type="pres">
      <dgm:prSet presAssocID="{1F8FC794-971F-4251-8A7F-2A8DD9A6CE5A}" presName="arrowAndChildren" presStyleCnt="0"/>
      <dgm:spPr/>
      <dgm:t>
        <a:bodyPr/>
        <a:lstStyle/>
        <a:p>
          <a:endParaRPr lang="tr-TR"/>
        </a:p>
      </dgm:t>
    </dgm:pt>
    <dgm:pt modelId="{1471894C-7DDE-463B-9071-678EAB7ED90D}" type="pres">
      <dgm:prSet presAssocID="{1F8FC794-971F-4251-8A7F-2A8DD9A6CE5A}" presName="parentTextArrow" presStyleLbl="node1" presStyleIdx="1" presStyleCnt="3"/>
      <dgm:spPr/>
      <dgm:t>
        <a:bodyPr/>
        <a:lstStyle/>
        <a:p>
          <a:endParaRPr lang="tr-TR"/>
        </a:p>
      </dgm:t>
    </dgm:pt>
    <dgm:pt modelId="{8E749008-F4DA-4CD4-8C91-C12353085FCB}" type="pres">
      <dgm:prSet presAssocID="{D01E769F-3C86-4FF5-803A-214702586860}" presName="sp" presStyleCnt="0"/>
      <dgm:spPr/>
      <dgm:t>
        <a:bodyPr/>
        <a:lstStyle/>
        <a:p>
          <a:endParaRPr lang="tr-TR"/>
        </a:p>
      </dgm:t>
    </dgm:pt>
    <dgm:pt modelId="{42CA7CDD-C95D-420E-8490-EF93CD6DAA09}" type="pres">
      <dgm:prSet presAssocID="{BBCAA6AD-3FF1-4758-98C4-9810851FF90E}" presName="arrowAndChildren" presStyleCnt="0"/>
      <dgm:spPr/>
      <dgm:t>
        <a:bodyPr/>
        <a:lstStyle/>
        <a:p>
          <a:endParaRPr lang="tr-TR"/>
        </a:p>
      </dgm:t>
    </dgm:pt>
    <dgm:pt modelId="{7E3A44DC-BD35-4619-9966-10F2958848FF}" type="pres">
      <dgm:prSet presAssocID="{BBCAA6AD-3FF1-4758-98C4-9810851FF90E}" presName="parentTextArrow" presStyleLbl="node1" presStyleIdx="2" presStyleCnt="3"/>
      <dgm:spPr/>
      <dgm:t>
        <a:bodyPr/>
        <a:lstStyle/>
        <a:p>
          <a:endParaRPr lang="tr-TR"/>
        </a:p>
      </dgm:t>
    </dgm:pt>
  </dgm:ptLst>
  <dgm:cxnLst>
    <dgm:cxn modelId="{5BAC9F0B-4509-4D7F-BD77-1BB1E0546EA9}" type="presOf" srcId="{1F8FC794-971F-4251-8A7F-2A8DD9A6CE5A}" destId="{1471894C-7DDE-463B-9071-678EAB7ED90D}" srcOrd="0" destOrd="0" presId="urn:microsoft.com/office/officeart/2005/8/layout/process4"/>
    <dgm:cxn modelId="{6D47F8D7-7C41-4AA2-8F66-91D868FB536F}" srcId="{D4A45212-E9ED-4CEA-8671-40D91E14BBCE}" destId="{A948C2DC-1527-4BDB-995D-D33D3764F676}" srcOrd="2" destOrd="0" parTransId="{E479D3EA-513B-4A47-BF5C-BF3CE0BE316B}" sibTransId="{697ECCAE-3458-42EC-85F4-86B99C2025A3}"/>
    <dgm:cxn modelId="{E1CC1190-01B3-40B1-A3B1-03BEB5A161FB}" type="presOf" srcId="{A948C2DC-1527-4BDB-995D-D33D3764F676}" destId="{9B40A3F6-8709-4035-8EBE-60044729A878}" srcOrd="0" destOrd="0" presId="urn:microsoft.com/office/officeart/2005/8/layout/process4"/>
    <dgm:cxn modelId="{E8EBEBB2-0983-422B-BB6B-D9F80ED2054C}" srcId="{D4A45212-E9ED-4CEA-8671-40D91E14BBCE}" destId="{BBCAA6AD-3FF1-4758-98C4-9810851FF90E}" srcOrd="0" destOrd="0" parTransId="{D3FD64FE-3BB6-491F-A329-C1D0B55B2D80}" sibTransId="{D01E769F-3C86-4FF5-803A-214702586860}"/>
    <dgm:cxn modelId="{0D2AA83A-4BBF-4033-A6D4-50A3BDD83A60}" type="presOf" srcId="{BBCAA6AD-3FF1-4758-98C4-9810851FF90E}" destId="{7E3A44DC-BD35-4619-9966-10F2958848FF}" srcOrd="0" destOrd="0" presId="urn:microsoft.com/office/officeart/2005/8/layout/process4"/>
    <dgm:cxn modelId="{B5079340-D286-454C-B8DA-94BD7473F901}" srcId="{D4A45212-E9ED-4CEA-8671-40D91E14BBCE}" destId="{1F8FC794-971F-4251-8A7F-2A8DD9A6CE5A}" srcOrd="1" destOrd="0" parTransId="{BB6100F0-7F92-44FC-9088-EB48F53732CF}" sibTransId="{D7E4E949-515F-4DDF-A940-9BBA09CCC82F}"/>
    <dgm:cxn modelId="{A07A17F1-A425-4F16-BB98-BE1B9A29DA55}" type="presOf" srcId="{D4A45212-E9ED-4CEA-8671-40D91E14BBCE}" destId="{F5579B23-078F-4AEE-921D-BB1EB88BB2A6}" srcOrd="0" destOrd="0" presId="urn:microsoft.com/office/officeart/2005/8/layout/process4"/>
    <dgm:cxn modelId="{CC36CC4E-7784-44EC-9787-4212A4D35B8C}" type="presParOf" srcId="{F5579B23-078F-4AEE-921D-BB1EB88BB2A6}" destId="{6697BBD6-975C-4C90-AC29-95E1DA708DFA}" srcOrd="0" destOrd="0" presId="urn:microsoft.com/office/officeart/2005/8/layout/process4"/>
    <dgm:cxn modelId="{133F08B5-8962-4FDE-8802-4A27AECB6FE3}" type="presParOf" srcId="{6697BBD6-975C-4C90-AC29-95E1DA708DFA}" destId="{9B40A3F6-8709-4035-8EBE-60044729A878}" srcOrd="0" destOrd="0" presId="urn:microsoft.com/office/officeart/2005/8/layout/process4"/>
    <dgm:cxn modelId="{AEE592ED-104C-44C2-A601-EAE90111729A}" type="presParOf" srcId="{F5579B23-078F-4AEE-921D-BB1EB88BB2A6}" destId="{8EF3FBF7-6E69-4BD1-A8E3-570A29C126D2}" srcOrd="1" destOrd="0" presId="urn:microsoft.com/office/officeart/2005/8/layout/process4"/>
    <dgm:cxn modelId="{0AAFB347-419B-4593-97FC-CDED10E48E47}" type="presParOf" srcId="{F5579B23-078F-4AEE-921D-BB1EB88BB2A6}" destId="{592C28AE-DF72-499D-8339-ABF2C57B743F}" srcOrd="2" destOrd="0" presId="urn:microsoft.com/office/officeart/2005/8/layout/process4"/>
    <dgm:cxn modelId="{AF972CF6-0823-4252-8B65-7372E09AC6F8}" type="presParOf" srcId="{592C28AE-DF72-499D-8339-ABF2C57B743F}" destId="{1471894C-7DDE-463B-9071-678EAB7ED90D}" srcOrd="0" destOrd="0" presId="urn:microsoft.com/office/officeart/2005/8/layout/process4"/>
    <dgm:cxn modelId="{21CAC66E-CBAD-4903-A49E-9EDB34AB387E}" type="presParOf" srcId="{F5579B23-078F-4AEE-921D-BB1EB88BB2A6}" destId="{8E749008-F4DA-4CD4-8C91-C12353085FCB}" srcOrd="3" destOrd="0" presId="urn:microsoft.com/office/officeart/2005/8/layout/process4"/>
    <dgm:cxn modelId="{36E8E1E5-8CDB-4AEF-B6C7-A0BF04BBEE20}" type="presParOf" srcId="{F5579B23-078F-4AEE-921D-BB1EB88BB2A6}" destId="{42CA7CDD-C95D-420E-8490-EF93CD6DAA09}" srcOrd="4" destOrd="0" presId="urn:microsoft.com/office/officeart/2005/8/layout/process4"/>
    <dgm:cxn modelId="{67260B61-A16C-4733-8AC4-217CE751F32D}" type="presParOf" srcId="{42CA7CDD-C95D-420E-8490-EF93CD6DAA09}" destId="{7E3A44DC-BD35-4619-9966-10F2958848F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BE2804-87F7-45E7-B20A-238F34C6076A}" type="doc">
      <dgm:prSet loTypeId="urn:microsoft.com/office/officeart/2005/8/layout/lProcess1" loCatId="process" qsTypeId="urn:microsoft.com/office/officeart/2005/8/quickstyle/simple2" qsCatId="simple" csTypeId="urn:microsoft.com/office/officeart/2005/8/colors/accent6_1" csCatId="accent6" phldr="1"/>
      <dgm:spPr/>
      <dgm:t>
        <a:bodyPr/>
        <a:lstStyle/>
        <a:p>
          <a:endParaRPr lang="tr-TR"/>
        </a:p>
      </dgm:t>
    </dgm:pt>
    <dgm:pt modelId="{A7A2907D-F8CE-4678-B5CB-106A7EBA6BE1}">
      <dgm:prSet phldrT="[Metin]"/>
      <dgm:spPr/>
      <dgm:t>
        <a:bodyPr/>
        <a:lstStyle/>
        <a:p>
          <a:r>
            <a:rPr lang="tr-TR" dirty="0" err="1" smtClean="0"/>
            <a:t>Gender</a:t>
          </a:r>
          <a:endParaRPr lang="tr-TR" dirty="0"/>
        </a:p>
      </dgm:t>
    </dgm:pt>
    <dgm:pt modelId="{2013DBE0-D194-49FD-9F53-60FDC0DA7A0C}" type="parTrans" cxnId="{500BF9EB-94DC-4E37-8E94-A1229BB90F16}">
      <dgm:prSet/>
      <dgm:spPr/>
      <dgm:t>
        <a:bodyPr/>
        <a:lstStyle/>
        <a:p>
          <a:endParaRPr lang="tr-TR"/>
        </a:p>
      </dgm:t>
    </dgm:pt>
    <dgm:pt modelId="{EB66E1F6-41BB-4B8C-BD54-8B6F38CF6297}" type="sibTrans" cxnId="{500BF9EB-94DC-4E37-8E94-A1229BB90F16}">
      <dgm:prSet/>
      <dgm:spPr/>
      <dgm:t>
        <a:bodyPr/>
        <a:lstStyle/>
        <a:p>
          <a:endParaRPr lang="tr-TR"/>
        </a:p>
      </dgm:t>
    </dgm:pt>
    <dgm:pt modelId="{672A2B5B-45ED-4C66-951B-86A8E75D197D}">
      <dgm:prSet phldrT="[Metin]"/>
      <dgm:spPr/>
      <dgm:t>
        <a:bodyPr/>
        <a:lstStyle/>
        <a:p>
          <a:r>
            <a:rPr lang="tr-TR" dirty="0" smtClean="0"/>
            <a:t>Age</a:t>
          </a:r>
          <a:endParaRPr lang="tr-TR" dirty="0"/>
        </a:p>
      </dgm:t>
    </dgm:pt>
    <dgm:pt modelId="{FB1B7165-C1C5-4C11-92A7-33A830EFAF82}" type="parTrans" cxnId="{3280B616-A891-4993-9508-12889F72ED23}">
      <dgm:prSet/>
      <dgm:spPr/>
      <dgm:t>
        <a:bodyPr/>
        <a:lstStyle/>
        <a:p>
          <a:endParaRPr lang="tr-TR"/>
        </a:p>
      </dgm:t>
    </dgm:pt>
    <dgm:pt modelId="{16E699EB-BD03-4D6C-B875-FF5E08249A40}" type="sibTrans" cxnId="{3280B616-A891-4993-9508-12889F72ED23}">
      <dgm:prSet/>
      <dgm:spPr/>
      <dgm:t>
        <a:bodyPr/>
        <a:lstStyle/>
        <a:p>
          <a:endParaRPr lang="tr-TR"/>
        </a:p>
      </dgm:t>
    </dgm:pt>
    <dgm:pt modelId="{E75C8DD9-270D-4510-96A6-3BE5CF96992E}">
      <dgm:prSet phldrT="[Metin]"/>
      <dgm:spPr/>
      <dgm:t>
        <a:bodyPr/>
        <a:lstStyle/>
        <a:p>
          <a:r>
            <a:rPr lang="tr-TR" dirty="0" err="1" smtClean="0"/>
            <a:t>Physical</a:t>
          </a:r>
          <a:r>
            <a:rPr lang="tr-TR" dirty="0" smtClean="0"/>
            <a:t> </a:t>
          </a:r>
          <a:r>
            <a:rPr lang="tr-TR" dirty="0" err="1" smtClean="0"/>
            <a:t>Apperiance</a:t>
          </a:r>
          <a:endParaRPr lang="tr-TR" dirty="0"/>
        </a:p>
      </dgm:t>
    </dgm:pt>
    <dgm:pt modelId="{8BDF2B8B-59AD-4F09-A3F9-73DC0B1868A2}" type="parTrans" cxnId="{BD80D419-770F-4989-8208-E156C7F0242C}">
      <dgm:prSet/>
      <dgm:spPr/>
      <dgm:t>
        <a:bodyPr/>
        <a:lstStyle/>
        <a:p>
          <a:endParaRPr lang="tr-TR"/>
        </a:p>
      </dgm:t>
    </dgm:pt>
    <dgm:pt modelId="{C2A52F3C-7430-4E2D-843F-5DE24663A6E9}" type="sibTrans" cxnId="{BD80D419-770F-4989-8208-E156C7F0242C}">
      <dgm:prSet/>
      <dgm:spPr/>
      <dgm:t>
        <a:bodyPr/>
        <a:lstStyle/>
        <a:p>
          <a:endParaRPr lang="tr-TR"/>
        </a:p>
      </dgm:t>
    </dgm:pt>
    <dgm:pt modelId="{9D820E2E-4120-4FD1-B514-45C1536FAE4E}">
      <dgm:prSet phldrT="[Metin]"/>
      <dgm:spPr/>
      <dgm:t>
        <a:bodyPr/>
        <a:lstStyle/>
        <a:p>
          <a:r>
            <a:rPr lang="tr-TR" dirty="0" err="1" smtClean="0"/>
            <a:t>Martial</a:t>
          </a:r>
          <a:r>
            <a:rPr lang="tr-TR" dirty="0" smtClean="0"/>
            <a:t> </a:t>
          </a:r>
          <a:r>
            <a:rPr lang="tr-TR" dirty="0" err="1" smtClean="0"/>
            <a:t>Status</a:t>
          </a:r>
          <a:endParaRPr lang="tr-TR" dirty="0"/>
        </a:p>
      </dgm:t>
    </dgm:pt>
    <dgm:pt modelId="{FA6E11B0-37E7-42FC-81CD-4A6DBDD4A255}" type="parTrans" cxnId="{F44D040E-4348-4483-8E75-B8CEB503F2DA}">
      <dgm:prSet/>
      <dgm:spPr/>
      <dgm:t>
        <a:bodyPr/>
        <a:lstStyle/>
        <a:p>
          <a:endParaRPr lang="tr-TR"/>
        </a:p>
      </dgm:t>
    </dgm:pt>
    <dgm:pt modelId="{D83CB45B-5D01-4101-B784-F79C080F8A19}" type="sibTrans" cxnId="{F44D040E-4348-4483-8E75-B8CEB503F2DA}">
      <dgm:prSet/>
      <dgm:spPr/>
      <dgm:t>
        <a:bodyPr/>
        <a:lstStyle/>
        <a:p>
          <a:endParaRPr lang="tr-TR"/>
        </a:p>
      </dgm:t>
    </dgm:pt>
    <dgm:pt modelId="{B8CF87B0-72AE-4DBD-AF39-D685C3D7D419}">
      <dgm:prSet phldrT="[Metin]"/>
      <dgm:spPr/>
      <dgm:t>
        <a:bodyPr/>
        <a:lstStyle/>
        <a:p>
          <a:r>
            <a:rPr lang="tr-TR" dirty="0" err="1" smtClean="0"/>
            <a:t>Religious</a:t>
          </a:r>
          <a:r>
            <a:rPr lang="tr-TR" dirty="0" smtClean="0"/>
            <a:t> </a:t>
          </a:r>
          <a:endParaRPr lang="tr-TR" dirty="0"/>
        </a:p>
      </dgm:t>
    </dgm:pt>
    <dgm:pt modelId="{AA3C9E25-A695-4016-BD1F-49A89D2853ED}" type="parTrans" cxnId="{1029BBFE-A0B3-4078-BF09-14BE233890BF}">
      <dgm:prSet/>
      <dgm:spPr/>
      <dgm:t>
        <a:bodyPr/>
        <a:lstStyle/>
        <a:p>
          <a:endParaRPr lang="tr-TR"/>
        </a:p>
      </dgm:t>
    </dgm:pt>
    <dgm:pt modelId="{5F80D916-204E-4147-B4FB-A5671A7D5B9C}" type="sibTrans" cxnId="{1029BBFE-A0B3-4078-BF09-14BE233890BF}">
      <dgm:prSet/>
      <dgm:spPr/>
      <dgm:t>
        <a:bodyPr/>
        <a:lstStyle/>
        <a:p>
          <a:endParaRPr lang="tr-TR"/>
        </a:p>
      </dgm:t>
    </dgm:pt>
    <dgm:pt modelId="{B375E2CF-D46F-4CF1-834E-92B35C9C4DA2}">
      <dgm:prSet phldrT="[Metin]"/>
      <dgm:spPr/>
      <dgm:t>
        <a:bodyPr/>
        <a:lstStyle/>
        <a:p>
          <a:r>
            <a:rPr lang="tr-TR" dirty="0" err="1" smtClean="0"/>
            <a:t>Etnicity</a:t>
          </a:r>
          <a:endParaRPr lang="tr-TR" dirty="0"/>
        </a:p>
      </dgm:t>
    </dgm:pt>
    <dgm:pt modelId="{5B78A40B-96A8-4330-AEBC-AB99546173EE}" type="parTrans" cxnId="{74B1B60A-3380-4033-94D1-D75430961502}">
      <dgm:prSet/>
      <dgm:spPr/>
      <dgm:t>
        <a:bodyPr/>
        <a:lstStyle/>
        <a:p>
          <a:endParaRPr lang="tr-TR"/>
        </a:p>
      </dgm:t>
    </dgm:pt>
    <dgm:pt modelId="{1E16AE03-58ED-4ADF-85AC-486B30ECB8FD}" type="sibTrans" cxnId="{74B1B60A-3380-4033-94D1-D75430961502}">
      <dgm:prSet/>
      <dgm:spPr/>
      <dgm:t>
        <a:bodyPr/>
        <a:lstStyle/>
        <a:p>
          <a:endParaRPr lang="tr-TR"/>
        </a:p>
      </dgm:t>
    </dgm:pt>
    <dgm:pt modelId="{BB5266CC-6A2F-42C3-8B79-94E02BFE48F8}" type="pres">
      <dgm:prSet presAssocID="{E5BE2804-87F7-45E7-B20A-238F34C6076A}" presName="Name0" presStyleCnt="0">
        <dgm:presLayoutVars>
          <dgm:dir/>
          <dgm:animLvl val="lvl"/>
          <dgm:resizeHandles val="exact"/>
        </dgm:presLayoutVars>
      </dgm:prSet>
      <dgm:spPr/>
      <dgm:t>
        <a:bodyPr/>
        <a:lstStyle/>
        <a:p>
          <a:endParaRPr lang="tr-TR"/>
        </a:p>
      </dgm:t>
    </dgm:pt>
    <dgm:pt modelId="{CFF850D5-0C33-4C25-BAD7-78542CF7B702}" type="pres">
      <dgm:prSet presAssocID="{A7A2907D-F8CE-4678-B5CB-106A7EBA6BE1}" presName="vertFlow" presStyleCnt="0"/>
      <dgm:spPr/>
    </dgm:pt>
    <dgm:pt modelId="{64E710EA-A816-4802-B690-9B9B948761BF}" type="pres">
      <dgm:prSet presAssocID="{A7A2907D-F8CE-4678-B5CB-106A7EBA6BE1}" presName="header" presStyleLbl="node1" presStyleIdx="0" presStyleCnt="2"/>
      <dgm:spPr/>
      <dgm:t>
        <a:bodyPr/>
        <a:lstStyle/>
        <a:p>
          <a:endParaRPr lang="tr-TR"/>
        </a:p>
      </dgm:t>
    </dgm:pt>
    <dgm:pt modelId="{4E56AC45-5D0E-4979-925C-789801F0D75A}" type="pres">
      <dgm:prSet presAssocID="{FB1B7165-C1C5-4C11-92A7-33A830EFAF82}" presName="parTrans" presStyleLbl="sibTrans2D1" presStyleIdx="0" presStyleCnt="4"/>
      <dgm:spPr/>
      <dgm:t>
        <a:bodyPr/>
        <a:lstStyle/>
        <a:p>
          <a:endParaRPr lang="tr-TR"/>
        </a:p>
      </dgm:t>
    </dgm:pt>
    <dgm:pt modelId="{886DC069-1D7A-4BDD-BEF4-B6FEAB583F25}" type="pres">
      <dgm:prSet presAssocID="{672A2B5B-45ED-4C66-951B-86A8E75D197D}" presName="child" presStyleLbl="alignAccFollowNode1" presStyleIdx="0" presStyleCnt="4">
        <dgm:presLayoutVars>
          <dgm:chMax val="0"/>
          <dgm:bulletEnabled val="1"/>
        </dgm:presLayoutVars>
      </dgm:prSet>
      <dgm:spPr/>
      <dgm:t>
        <a:bodyPr/>
        <a:lstStyle/>
        <a:p>
          <a:endParaRPr lang="tr-TR"/>
        </a:p>
      </dgm:t>
    </dgm:pt>
    <dgm:pt modelId="{3698B9A7-2EC1-4E1A-AC0C-BE3562446D2C}" type="pres">
      <dgm:prSet presAssocID="{16E699EB-BD03-4D6C-B875-FF5E08249A40}" presName="sibTrans" presStyleLbl="sibTrans2D1" presStyleIdx="1" presStyleCnt="4"/>
      <dgm:spPr/>
      <dgm:t>
        <a:bodyPr/>
        <a:lstStyle/>
        <a:p>
          <a:endParaRPr lang="tr-TR"/>
        </a:p>
      </dgm:t>
    </dgm:pt>
    <dgm:pt modelId="{19F208FC-B725-4779-B620-89A48F154DFF}" type="pres">
      <dgm:prSet presAssocID="{E75C8DD9-270D-4510-96A6-3BE5CF96992E}" presName="child" presStyleLbl="alignAccFollowNode1" presStyleIdx="1" presStyleCnt="4">
        <dgm:presLayoutVars>
          <dgm:chMax val="0"/>
          <dgm:bulletEnabled val="1"/>
        </dgm:presLayoutVars>
      </dgm:prSet>
      <dgm:spPr/>
      <dgm:t>
        <a:bodyPr/>
        <a:lstStyle/>
        <a:p>
          <a:endParaRPr lang="tr-TR"/>
        </a:p>
      </dgm:t>
    </dgm:pt>
    <dgm:pt modelId="{53FE1DEA-7481-4F8C-B50A-D26E04C35DB4}" type="pres">
      <dgm:prSet presAssocID="{A7A2907D-F8CE-4678-B5CB-106A7EBA6BE1}" presName="hSp" presStyleCnt="0"/>
      <dgm:spPr/>
    </dgm:pt>
    <dgm:pt modelId="{4406F010-221F-4764-AFE9-085C8A8FC177}" type="pres">
      <dgm:prSet presAssocID="{9D820E2E-4120-4FD1-B514-45C1536FAE4E}" presName="vertFlow" presStyleCnt="0"/>
      <dgm:spPr/>
    </dgm:pt>
    <dgm:pt modelId="{FFF72470-3405-4C1D-AFE9-D3BD4C9BFE74}" type="pres">
      <dgm:prSet presAssocID="{9D820E2E-4120-4FD1-B514-45C1536FAE4E}" presName="header" presStyleLbl="node1" presStyleIdx="1" presStyleCnt="2"/>
      <dgm:spPr/>
      <dgm:t>
        <a:bodyPr/>
        <a:lstStyle/>
        <a:p>
          <a:endParaRPr lang="tr-TR"/>
        </a:p>
      </dgm:t>
    </dgm:pt>
    <dgm:pt modelId="{64A00B2D-ED20-46CC-B708-F0AAFEF21E3B}" type="pres">
      <dgm:prSet presAssocID="{AA3C9E25-A695-4016-BD1F-49A89D2853ED}" presName="parTrans" presStyleLbl="sibTrans2D1" presStyleIdx="2" presStyleCnt="4"/>
      <dgm:spPr/>
      <dgm:t>
        <a:bodyPr/>
        <a:lstStyle/>
        <a:p>
          <a:endParaRPr lang="tr-TR"/>
        </a:p>
      </dgm:t>
    </dgm:pt>
    <dgm:pt modelId="{0D7FB36F-C3C9-4528-B174-2CA35D640C41}" type="pres">
      <dgm:prSet presAssocID="{B8CF87B0-72AE-4DBD-AF39-D685C3D7D419}" presName="child" presStyleLbl="alignAccFollowNode1" presStyleIdx="2" presStyleCnt="4">
        <dgm:presLayoutVars>
          <dgm:chMax val="0"/>
          <dgm:bulletEnabled val="1"/>
        </dgm:presLayoutVars>
      </dgm:prSet>
      <dgm:spPr/>
      <dgm:t>
        <a:bodyPr/>
        <a:lstStyle/>
        <a:p>
          <a:endParaRPr lang="tr-TR"/>
        </a:p>
      </dgm:t>
    </dgm:pt>
    <dgm:pt modelId="{1D0FBF87-997E-4EAB-AC86-41E1F5385645}" type="pres">
      <dgm:prSet presAssocID="{5F80D916-204E-4147-B4FB-A5671A7D5B9C}" presName="sibTrans" presStyleLbl="sibTrans2D1" presStyleIdx="3" presStyleCnt="4"/>
      <dgm:spPr/>
      <dgm:t>
        <a:bodyPr/>
        <a:lstStyle/>
        <a:p>
          <a:endParaRPr lang="tr-TR"/>
        </a:p>
      </dgm:t>
    </dgm:pt>
    <dgm:pt modelId="{E7C6A5A9-818B-438E-B338-2F788D84AA3C}" type="pres">
      <dgm:prSet presAssocID="{B375E2CF-D46F-4CF1-834E-92B35C9C4DA2}" presName="child" presStyleLbl="alignAccFollowNode1" presStyleIdx="3" presStyleCnt="4">
        <dgm:presLayoutVars>
          <dgm:chMax val="0"/>
          <dgm:bulletEnabled val="1"/>
        </dgm:presLayoutVars>
      </dgm:prSet>
      <dgm:spPr/>
      <dgm:t>
        <a:bodyPr/>
        <a:lstStyle/>
        <a:p>
          <a:endParaRPr lang="tr-TR"/>
        </a:p>
      </dgm:t>
    </dgm:pt>
  </dgm:ptLst>
  <dgm:cxnLst>
    <dgm:cxn modelId="{500BF9EB-94DC-4E37-8E94-A1229BB90F16}" srcId="{E5BE2804-87F7-45E7-B20A-238F34C6076A}" destId="{A7A2907D-F8CE-4678-B5CB-106A7EBA6BE1}" srcOrd="0" destOrd="0" parTransId="{2013DBE0-D194-49FD-9F53-60FDC0DA7A0C}" sibTransId="{EB66E1F6-41BB-4B8C-BD54-8B6F38CF6297}"/>
    <dgm:cxn modelId="{1029BBFE-A0B3-4078-BF09-14BE233890BF}" srcId="{9D820E2E-4120-4FD1-B514-45C1536FAE4E}" destId="{B8CF87B0-72AE-4DBD-AF39-D685C3D7D419}" srcOrd="0" destOrd="0" parTransId="{AA3C9E25-A695-4016-BD1F-49A89D2853ED}" sibTransId="{5F80D916-204E-4147-B4FB-A5671A7D5B9C}"/>
    <dgm:cxn modelId="{0FED572A-A5AF-4682-859B-CE6B5ACF922E}" type="presOf" srcId="{672A2B5B-45ED-4C66-951B-86A8E75D197D}" destId="{886DC069-1D7A-4BDD-BEF4-B6FEAB583F25}" srcOrd="0" destOrd="0" presId="urn:microsoft.com/office/officeart/2005/8/layout/lProcess1"/>
    <dgm:cxn modelId="{62FD8152-2E2E-4356-AAFA-DDB13D8F18D9}" type="presOf" srcId="{E75C8DD9-270D-4510-96A6-3BE5CF96992E}" destId="{19F208FC-B725-4779-B620-89A48F154DFF}" srcOrd="0" destOrd="0" presId="urn:microsoft.com/office/officeart/2005/8/layout/lProcess1"/>
    <dgm:cxn modelId="{A6FD8199-F516-4C87-B2FB-3168BAEF5B3C}" type="presOf" srcId="{5F80D916-204E-4147-B4FB-A5671A7D5B9C}" destId="{1D0FBF87-997E-4EAB-AC86-41E1F5385645}" srcOrd="0" destOrd="0" presId="urn:microsoft.com/office/officeart/2005/8/layout/lProcess1"/>
    <dgm:cxn modelId="{61EB757B-7FD0-4E2F-8A05-9A550BE213A0}" type="presOf" srcId="{A7A2907D-F8CE-4678-B5CB-106A7EBA6BE1}" destId="{64E710EA-A816-4802-B690-9B9B948761BF}" srcOrd="0" destOrd="0" presId="urn:microsoft.com/office/officeart/2005/8/layout/lProcess1"/>
    <dgm:cxn modelId="{96A96C3E-E7B0-4414-8D7C-CE0FA4CA0E24}" type="presOf" srcId="{AA3C9E25-A695-4016-BD1F-49A89D2853ED}" destId="{64A00B2D-ED20-46CC-B708-F0AAFEF21E3B}" srcOrd="0" destOrd="0" presId="urn:microsoft.com/office/officeart/2005/8/layout/lProcess1"/>
    <dgm:cxn modelId="{59914D01-571A-4F10-98E5-FA719AFAC1FB}" type="presOf" srcId="{B375E2CF-D46F-4CF1-834E-92B35C9C4DA2}" destId="{E7C6A5A9-818B-438E-B338-2F788D84AA3C}" srcOrd="0" destOrd="0" presId="urn:microsoft.com/office/officeart/2005/8/layout/lProcess1"/>
    <dgm:cxn modelId="{BD80D419-770F-4989-8208-E156C7F0242C}" srcId="{A7A2907D-F8CE-4678-B5CB-106A7EBA6BE1}" destId="{E75C8DD9-270D-4510-96A6-3BE5CF96992E}" srcOrd="1" destOrd="0" parTransId="{8BDF2B8B-59AD-4F09-A3F9-73DC0B1868A2}" sibTransId="{C2A52F3C-7430-4E2D-843F-5DE24663A6E9}"/>
    <dgm:cxn modelId="{89D96E83-8EC9-4BA4-A528-1418425E9992}" type="presOf" srcId="{9D820E2E-4120-4FD1-B514-45C1536FAE4E}" destId="{FFF72470-3405-4C1D-AFE9-D3BD4C9BFE74}" srcOrd="0" destOrd="0" presId="urn:microsoft.com/office/officeart/2005/8/layout/lProcess1"/>
    <dgm:cxn modelId="{3280B616-A891-4993-9508-12889F72ED23}" srcId="{A7A2907D-F8CE-4678-B5CB-106A7EBA6BE1}" destId="{672A2B5B-45ED-4C66-951B-86A8E75D197D}" srcOrd="0" destOrd="0" parTransId="{FB1B7165-C1C5-4C11-92A7-33A830EFAF82}" sibTransId="{16E699EB-BD03-4D6C-B875-FF5E08249A40}"/>
    <dgm:cxn modelId="{74B1B60A-3380-4033-94D1-D75430961502}" srcId="{9D820E2E-4120-4FD1-B514-45C1536FAE4E}" destId="{B375E2CF-D46F-4CF1-834E-92B35C9C4DA2}" srcOrd="1" destOrd="0" parTransId="{5B78A40B-96A8-4330-AEBC-AB99546173EE}" sibTransId="{1E16AE03-58ED-4ADF-85AC-486B30ECB8FD}"/>
    <dgm:cxn modelId="{9C78B5D8-8707-48AC-AAA9-3EADDD30A7AC}" type="presOf" srcId="{16E699EB-BD03-4D6C-B875-FF5E08249A40}" destId="{3698B9A7-2EC1-4E1A-AC0C-BE3562446D2C}" srcOrd="0" destOrd="0" presId="urn:microsoft.com/office/officeart/2005/8/layout/lProcess1"/>
    <dgm:cxn modelId="{B7F93DC4-882E-4ED4-944E-A15753360DC6}" type="presOf" srcId="{B8CF87B0-72AE-4DBD-AF39-D685C3D7D419}" destId="{0D7FB36F-C3C9-4528-B174-2CA35D640C41}" srcOrd="0" destOrd="0" presId="urn:microsoft.com/office/officeart/2005/8/layout/lProcess1"/>
    <dgm:cxn modelId="{F44D040E-4348-4483-8E75-B8CEB503F2DA}" srcId="{E5BE2804-87F7-45E7-B20A-238F34C6076A}" destId="{9D820E2E-4120-4FD1-B514-45C1536FAE4E}" srcOrd="1" destOrd="0" parTransId="{FA6E11B0-37E7-42FC-81CD-4A6DBDD4A255}" sibTransId="{D83CB45B-5D01-4101-B784-F79C080F8A19}"/>
    <dgm:cxn modelId="{0AD43542-2C49-4E2E-AC7B-12E1078E2EB9}" type="presOf" srcId="{E5BE2804-87F7-45E7-B20A-238F34C6076A}" destId="{BB5266CC-6A2F-42C3-8B79-94E02BFE48F8}" srcOrd="0" destOrd="0" presId="urn:microsoft.com/office/officeart/2005/8/layout/lProcess1"/>
    <dgm:cxn modelId="{C89983AD-4D1E-425E-82E3-0D522637212D}" type="presOf" srcId="{FB1B7165-C1C5-4C11-92A7-33A830EFAF82}" destId="{4E56AC45-5D0E-4979-925C-789801F0D75A}" srcOrd="0" destOrd="0" presId="urn:microsoft.com/office/officeart/2005/8/layout/lProcess1"/>
    <dgm:cxn modelId="{CAF30471-57F2-44FA-ACF3-655BB0E34FF9}" type="presParOf" srcId="{BB5266CC-6A2F-42C3-8B79-94E02BFE48F8}" destId="{CFF850D5-0C33-4C25-BAD7-78542CF7B702}" srcOrd="0" destOrd="0" presId="urn:microsoft.com/office/officeart/2005/8/layout/lProcess1"/>
    <dgm:cxn modelId="{E703979E-AF6F-4E28-B22C-A987878029E0}" type="presParOf" srcId="{CFF850D5-0C33-4C25-BAD7-78542CF7B702}" destId="{64E710EA-A816-4802-B690-9B9B948761BF}" srcOrd="0" destOrd="0" presId="urn:microsoft.com/office/officeart/2005/8/layout/lProcess1"/>
    <dgm:cxn modelId="{44266845-3EB0-4D4A-A291-B88B3541D5F0}" type="presParOf" srcId="{CFF850D5-0C33-4C25-BAD7-78542CF7B702}" destId="{4E56AC45-5D0E-4979-925C-789801F0D75A}" srcOrd="1" destOrd="0" presId="urn:microsoft.com/office/officeart/2005/8/layout/lProcess1"/>
    <dgm:cxn modelId="{08597B1D-D9ED-4754-BC99-B2A6636DB3A0}" type="presParOf" srcId="{CFF850D5-0C33-4C25-BAD7-78542CF7B702}" destId="{886DC069-1D7A-4BDD-BEF4-B6FEAB583F25}" srcOrd="2" destOrd="0" presId="urn:microsoft.com/office/officeart/2005/8/layout/lProcess1"/>
    <dgm:cxn modelId="{F5F3A2F0-BA14-42C7-82DF-6A58B7532B8D}" type="presParOf" srcId="{CFF850D5-0C33-4C25-BAD7-78542CF7B702}" destId="{3698B9A7-2EC1-4E1A-AC0C-BE3562446D2C}" srcOrd="3" destOrd="0" presId="urn:microsoft.com/office/officeart/2005/8/layout/lProcess1"/>
    <dgm:cxn modelId="{34B55A04-4957-4EAF-B23A-6E4DBC521C29}" type="presParOf" srcId="{CFF850D5-0C33-4C25-BAD7-78542CF7B702}" destId="{19F208FC-B725-4779-B620-89A48F154DFF}" srcOrd="4" destOrd="0" presId="urn:microsoft.com/office/officeart/2005/8/layout/lProcess1"/>
    <dgm:cxn modelId="{AB4B1EE6-ACC8-4214-9AAF-1AB4A78554D7}" type="presParOf" srcId="{BB5266CC-6A2F-42C3-8B79-94E02BFE48F8}" destId="{53FE1DEA-7481-4F8C-B50A-D26E04C35DB4}" srcOrd="1" destOrd="0" presId="urn:microsoft.com/office/officeart/2005/8/layout/lProcess1"/>
    <dgm:cxn modelId="{F91C9E17-F3D9-4746-A64D-C4790D4F3C6B}" type="presParOf" srcId="{BB5266CC-6A2F-42C3-8B79-94E02BFE48F8}" destId="{4406F010-221F-4764-AFE9-085C8A8FC177}" srcOrd="2" destOrd="0" presId="urn:microsoft.com/office/officeart/2005/8/layout/lProcess1"/>
    <dgm:cxn modelId="{0C0428AB-E459-4238-BFE3-5CDCCAFD98A3}" type="presParOf" srcId="{4406F010-221F-4764-AFE9-085C8A8FC177}" destId="{FFF72470-3405-4C1D-AFE9-D3BD4C9BFE74}" srcOrd="0" destOrd="0" presId="urn:microsoft.com/office/officeart/2005/8/layout/lProcess1"/>
    <dgm:cxn modelId="{BE02989B-3AF3-4CCF-9E1E-8D34484D0665}" type="presParOf" srcId="{4406F010-221F-4764-AFE9-085C8A8FC177}" destId="{64A00B2D-ED20-46CC-B708-F0AAFEF21E3B}" srcOrd="1" destOrd="0" presId="urn:microsoft.com/office/officeart/2005/8/layout/lProcess1"/>
    <dgm:cxn modelId="{DC17E5DC-111D-40B4-86C2-FA5581BEA807}" type="presParOf" srcId="{4406F010-221F-4764-AFE9-085C8A8FC177}" destId="{0D7FB36F-C3C9-4528-B174-2CA35D640C41}" srcOrd="2" destOrd="0" presId="urn:microsoft.com/office/officeart/2005/8/layout/lProcess1"/>
    <dgm:cxn modelId="{344936CA-AC54-4871-97DB-C4C47BF88199}" type="presParOf" srcId="{4406F010-221F-4764-AFE9-085C8A8FC177}" destId="{1D0FBF87-997E-4EAB-AC86-41E1F5385645}" srcOrd="3" destOrd="0" presId="urn:microsoft.com/office/officeart/2005/8/layout/lProcess1"/>
    <dgm:cxn modelId="{4E6FEC67-8610-4D9E-9BE0-6486272F5090}" type="presParOf" srcId="{4406F010-221F-4764-AFE9-085C8A8FC177}" destId="{E7C6A5A9-818B-438E-B338-2F788D84AA3C}" srcOrd="4"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FDD30-7297-4CD4-B092-21E43EB357EC}">
      <dsp:nvSpPr>
        <dsp:cNvPr id="0" name=""/>
        <dsp:cNvSpPr/>
      </dsp:nvSpPr>
      <dsp:spPr>
        <a:xfrm>
          <a:off x="0" y="155256"/>
          <a:ext cx="8245475" cy="913678"/>
        </a:xfrm>
        <a:prstGeom prst="roundRect">
          <a:avLst/>
        </a:prstGeom>
        <a:solidFill>
          <a:schemeClr val="accent6">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just" defTabSz="1022350">
            <a:lnSpc>
              <a:spcPct val="90000"/>
            </a:lnSpc>
            <a:spcBef>
              <a:spcPct val="0"/>
            </a:spcBef>
            <a:spcAft>
              <a:spcPct val="35000"/>
            </a:spcAft>
          </a:pPr>
          <a:r>
            <a:rPr lang="tr-TR" sz="2300" kern="1200" dirty="0" smtClean="0"/>
            <a:t>1. </a:t>
          </a:r>
          <a:r>
            <a:rPr lang="tr-TR" sz="2300" kern="1200" dirty="0" err="1" smtClean="0"/>
            <a:t>the</a:t>
          </a:r>
          <a:r>
            <a:rPr lang="tr-TR" sz="2300" kern="1200" dirty="0" smtClean="0"/>
            <a:t> </a:t>
          </a:r>
          <a:r>
            <a:rPr lang="tr-TR" sz="2300" kern="1200" dirty="0" err="1" smtClean="0"/>
            <a:t>basic</a:t>
          </a:r>
          <a:r>
            <a:rPr lang="tr-TR" sz="2300" kern="1200" dirty="0" smtClean="0"/>
            <a:t> </a:t>
          </a:r>
          <a:r>
            <a:rPr lang="tr-TR" sz="2300" kern="1200" dirty="0" err="1" smtClean="0"/>
            <a:t>source</a:t>
          </a:r>
          <a:r>
            <a:rPr lang="tr-TR" sz="2300" kern="1200" dirty="0" smtClean="0"/>
            <a:t> of </a:t>
          </a:r>
          <a:r>
            <a:rPr lang="tr-TR" sz="2300" kern="1200" dirty="0" err="1" smtClean="0"/>
            <a:t>learning</a:t>
          </a:r>
          <a:r>
            <a:rPr lang="tr-TR" sz="2300" kern="1200" dirty="0" smtClean="0"/>
            <a:t> </a:t>
          </a:r>
          <a:endParaRPr lang="tr-TR" sz="2300" kern="1200" dirty="0"/>
        </a:p>
      </dsp:txBody>
      <dsp:txXfrm>
        <a:off x="44602" y="199858"/>
        <a:ext cx="8156271" cy="824474"/>
      </dsp:txXfrm>
    </dsp:sp>
    <dsp:sp modelId="{8C52DEBC-FCFA-4419-ACC1-EB8C96FD214A}">
      <dsp:nvSpPr>
        <dsp:cNvPr id="0" name=""/>
        <dsp:cNvSpPr/>
      </dsp:nvSpPr>
      <dsp:spPr>
        <a:xfrm>
          <a:off x="0" y="1068934"/>
          <a:ext cx="8245475" cy="1130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79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dirty="0" err="1" smtClean="0">
              <a:solidFill>
                <a:schemeClr val="bg1"/>
              </a:solidFill>
            </a:rPr>
            <a:t>Text</a:t>
          </a:r>
          <a:r>
            <a:rPr lang="tr-TR" sz="1800" kern="1200" dirty="0" smtClean="0">
              <a:solidFill>
                <a:schemeClr val="bg1"/>
              </a:solidFill>
            </a:rPr>
            <a:t> </a:t>
          </a:r>
          <a:r>
            <a:rPr lang="tr-TR" sz="1800" kern="1200" dirty="0" err="1" smtClean="0">
              <a:solidFill>
                <a:schemeClr val="bg1"/>
              </a:solidFill>
            </a:rPr>
            <a:t>books</a:t>
          </a:r>
          <a:r>
            <a:rPr lang="tr-TR" sz="1800" kern="1200" dirty="0" smtClean="0">
              <a:solidFill>
                <a:schemeClr val="bg1"/>
              </a:solidFill>
            </a:rPr>
            <a:t> can be </a:t>
          </a:r>
          <a:r>
            <a:rPr lang="tr-TR" sz="1800" kern="1200" dirty="0" err="1" smtClean="0">
              <a:solidFill>
                <a:schemeClr val="bg1"/>
              </a:solidFill>
            </a:rPr>
            <a:t>the</a:t>
          </a:r>
          <a:r>
            <a:rPr lang="tr-TR" sz="1800" kern="1200" dirty="0" smtClean="0">
              <a:solidFill>
                <a:schemeClr val="bg1"/>
              </a:solidFill>
            </a:rPr>
            <a:t> </a:t>
          </a:r>
          <a:r>
            <a:rPr lang="tr-TR" sz="1800" kern="1200" dirty="0" err="1" smtClean="0">
              <a:solidFill>
                <a:schemeClr val="bg1"/>
              </a:solidFill>
            </a:rPr>
            <a:t>basic</a:t>
          </a:r>
          <a:r>
            <a:rPr lang="tr-TR" sz="1800" kern="1200" dirty="0" smtClean="0">
              <a:solidFill>
                <a:schemeClr val="bg1"/>
              </a:solidFill>
            </a:rPr>
            <a:t> </a:t>
          </a:r>
          <a:r>
            <a:rPr lang="tr-TR" sz="1800" kern="1200" dirty="0" err="1" smtClean="0">
              <a:solidFill>
                <a:schemeClr val="bg1"/>
              </a:solidFill>
            </a:rPr>
            <a:t>source</a:t>
          </a:r>
          <a:r>
            <a:rPr lang="tr-TR" sz="1800" kern="1200" dirty="0" smtClean="0">
              <a:solidFill>
                <a:schemeClr val="bg1"/>
              </a:solidFill>
            </a:rPr>
            <a:t> of </a:t>
          </a:r>
          <a:r>
            <a:rPr lang="tr-TR" sz="1800" kern="1200" dirty="0" err="1" smtClean="0">
              <a:solidFill>
                <a:schemeClr val="bg1"/>
              </a:solidFill>
            </a:rPr>
            <a:t>learning</a:t>
          </a:r>
          <a:r>
            <a:rPr lang="tr-TR" sz="1800" kern="1200" dirty="0" smtClean="0">
              <a:solidFill>
                <a:schemeClr val="bg1"/>
              </a:solidFill>
            </a:rPr>
            <a:t> </a:t>
          </a:r>
          <a:r>
            <a:rPr lang="tr-TR" sz="1800" kern="1200" dirty="0" err="1" smtClean="0">
              <a:solidFill>
                <a:schemeClr val="bg1"/>
              </a:solidFill>
            </a:rPr>
            <a:t>when</a:t>
          </a:r>
          <a:r>
            <a:rPr lang="tr-TR" sz="1800" kern="1200" dirty="0" smtClean="0">
              <a:solidFill>
                <a:schemeClr val="bg1"/>
              </a:solidFill>
            </a:rPr>
            <a:t> </a:t>
          </a:r>
          <a:r>
            <a:rPr lang="tr-TR" sz="1800" kern="1200" dirty="0" err="1" smtClean="0">
              <a:solidFill>
                <a:schemeClr val="bg1"/>
              </a:solidFill>
            </a:rPr>
            <a:t>the</a:t>
          </a:r>
          <a:r>
            <a:rPr lang="tr-TR" sz="1800" kern="1200" dirty="0" smtClean="0">
              <a:solidFill>
                <a:schemeClr val="bg1"/>
              </a:solidFill>
            </a:rPr>
            <a:t> </a:t>
          </a:r>
          <a:r>
            <a:rPr lang="tr-TR" sz="1800" kern="1200" dirty="0" err="1" smtClean="0">
              <a:solidFill>
                <a:schemeClr val="bg1"/>
              </a:solidFill>
            </a:rPr>
            <a:t>target</a:t>
          </a:r>
          <a:r>
            <a:rPr lang="tr-TR" sz="1800" kern="1200" dirty="0" smtClean="0">
              <a:solidFill>
                <a:schemeClr val="bg1"/>
              </a:solidFill>
            </a:rPr>
            <a:t> </a:t>
          </a:r>
          <a:r>
            <a:rPr lang="tr-TR" sz="1800" kern="1200" dirty="0" err="1" smtClean="0">
              <a:solidFill>
                <a:schemeClr val="bg1"/>
              </a:solidFill>
            </a:rPr>
            <a:t>language</a:t>
          </a:r>
          <a:r>
            <a:rPr lang="tr-TR" sz="1800" kern="1200" dirty="0" smtClean="0">
              <a:solidFill>
                <a:schemeClr val="bg1"/>
              </a:solidFill>
            </a:rPr>
            <a:t> is not </a:t>
          </a:r>
          <a:r>
            <a:rPr lang="tr-TR" sz="1800" kern="1200" dirty="0" err="1" smtClean="0">
              <a:solidFill>
                <a:schemeClr val="bg1"/>
              </a:solidFill>
            </a:rPr>
            <a:t>spoken</a:t>
          </a:r>
          <a:r>
            <a:rPr lang="tr-TR" sz="1800" kern="1200" dirty="0" smtClean="0">
              <a:solidFill>
                <a:schemeClr val="bg1"/>
              </a:solidFill>
            </a:rPr>
            <a:t> in </a:t>
          </a:r>
          <a:r>
            <a:rPr lang="tr-TR" sz="1800" kern="1200" dirty="0" err="1" smtClean="0">
              <a:solidFill>
                <a:schemeClr val="bg1"/>
              </a:solidFill>
            </a:rPr>
            <a:t>the</a:t>
          </a:r>
          <a:r>
            <a:rPr lang="tr-TR" sz="1800" kern="1200" dirty="0" smtClean="0">
              <a:solidFill>
                <a:schemeClr val="bg1"/>
              </a:solidFill>
            </a:rPr>
            <a:t> </a:t>
          </a:r>
          <a:r>
            <a:rPr lang="tr-TR" sz="1800" kern="1200" dirty="0" err="1" smtClean="0">
              <a:solidFill>
                <a:schemeClr val="bg1"/>
              </a:solidFill>
            </a:rPr>
            <a:t>country</a:t>
          </a:r>
          <a:r>
            <a:rPr lang="tr-TR" sz="1800" kern="1200" dirty="0" smtClean="0">
              <a:solidFill>
                <a:schemeClr val="bg1"/>
              </a:solidFill>
            </a:rPr>
            <a:t> </a:t>
          </a:r>
          <a:r>
            <a:rPr lang="tr-TR" sz="1800" kern="1200" dirty="0" err="1" smtClean="0">
              <a:solidFill>
                <a:schemeClr val="bg1"/>
              </a:solidFill>
            </a:rPr>
            <a:t>where</a:t>
          </a:r>
          <a:r>
            <a:rPr lang="tr-TR" sz="1800" kern="1200" dirty="0" smtClean="0">
              <a:solidFill>
                <a:schemeClr val="bg1"/>
              </a:solidFill>
            </a:rPr>
            <a:t> </a:t>
          </a:r>
          <a:r>
            <a:rPr lang="tr-TR" sz="1800" kern="1200" dirty="0" err="1" smtClean="0">
              <a:solidFill>
                <a:schemeClr val="bg1"/>
              </a:solidFill>
            </a:rPr>
            <a:t>the</a:t>
          </a:r>
          <a:r>
            <a:rPr lang="tr-TR" sz="1800" kern="1200" dirty="0" smtClean="0">
              <a:solidFill>
                <a:schemeClr val="bg1"/>
              </a:solidFill>
            </a:rPr>
            <a:t> </a:t>
          </a:r>
          <a:r>
            <a:rPr lang="tr-TR" sz="1800" kern="1200" dirty="0" err="1" smtClean="0">
              <a:solidFill>
                <a:schemeClr val="bg1"/>
              </a:solidFill>
            </a:rPr>
            <a:t>language</a:t>
          </a:r>
          <a:r>
            <a:rPr lang="tr-TR" sz="1800" kern="1200" dirty="0" smtClean="0">
              <a:solidFill>
                <a:schemeClr val="bg1"/>
              </a:solidFill>
            </a:rPr>
            <a:t> is </a:t>
          </a:r>
          <a:r>
            <a:rPr lang="tr-TR" sz="1800" kern="1200" dirty="0" err="1" smtClean="0">
              <a:solidFill>
                <a:schemeClr val="bg1"/>
              </a:solidFill>
            </a:rPr>
            <a:t>being</a:t>
          </a:r>
          <a:r>
            <a:rPr lang="tr-TR" sz="1800" kern="1200" dirty="0" smtClean="0">
              <a:solidFill>
                <a:schemeClr val="bg1"/>
              </a:solidFill>
            </a:rPr>
            <a:t> </a:t>
          </a:r>
          <a:r>
            <a:rPr lang="tr-TR" sz="1800" kern="1200" dirty="0" err="1" smtClean="0">
              <a:solidFill>
                <a:schemeClr val="bg1"/>
              </a:solidFill>
            </a:rPr>
            <a:t>taught</a:t>
          </a:r>
          <a:r>
            <a:rPr lang="tr-TR" sz="1800" kern="1200" dirty="0" smtClean="0"/>
            <a:t>.</a:t>
          </a:r>
          <a:endParaRPr lang="tr-TR" sz="1800" kern="1200" dirty="0"/>
        </a:p>
      </dsp:txBody>
      <dsp:txXfrm>
        <a:off x="0" y="1068934"/>
        <a:ext cx="8245475" cy="1130847"/>
      </dsp:txXfrm>
    </dsp:sp>
    <dsp:sp modelId="{CAE46E67-D5A1-4AF4-B4EE-13ACDAE83D5B}">
      <dsp:nvSpPr>
        <dsp:cNvPr id="0" name=""/>
        <dsp:cNvSpPr/>
      </dsp:nvSpPr>
      <dsp:spPr>
        <a:xfrm>
          <a:off x="0" y="2043553"/>
          <a:ext cx="8245475" cy="913678"/>
        </a:xfrm>
        <a:prstGeom prst="roundRect">
          <a:avLst/>
        </a:prstGeom>
        <a:solidFill>
          <a:schemeClr val="accent6">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just" defTabSz="1022350">
            <a:lnSpc>
              <a:spcPct val="90000"/>
            </a:lnSpc>
            <a:spcBef>
              <a:spcPct val="0"/>
            </a:spcBef>
            <a:spcAft>
              <a:spcPct val="35000"/>
            </a:spcAft>
          </a:pPr>
          <a:r>
            <a:rPr lang="tr-TR" sz="2300" kern="1200" dirty="0" smtClean="0"/>
            <a:t>2. </a:t>
          </a:r>
          <a:r>
            <a:rPr lang="tr-TR" sz="2300" kern="1200" dirty="0" err="1" smtClean="0"/>
            <a:t>play</a:t>
          </a:r>
          <a:r>
            <a:rPr lang="tr-TR" sz="2300" kern="1200" dirty="0" smtClean="0"/>
            <a:t> an </a:t>
          </a:r>
          <a:r>
            <a:rPr lang="tr-TR" sz="2300" kern="1200" dirty="0" err="1" smtClean="0"/>
            <a:t>important</a:t>
          </a:r>
          <a:r>
            <a:rPr lang="tr-TR" sz="2300" kern="1200" dirty="0" smtClean="0"/>
            <a:t> role </a:t>
          </a:r>
          <a:r>
            <a:rPr lang="en-US" sz="2300" kern="1200" dirty="0" smtClean="0"/>
            <a:t> in</a:t>
          </a:r>
          <a:r>
            <a:rPr lang="tr-TR" sz="2300" kern="1200" dirty="0" smtClean="0"/>
            <a:t> </a:t>
          </a:r>
          <a:r>
            <a:rPr lang="tr-TR" sz="2300" kern="1200" dirty="0" err="1" smtClean="0"/>
            <a:t>shaping</a:t>
          </a:r>
          <a:r>
            <a:rPr lang="tr-TR" sz="2300" kern="1200" dirty="0" smtClean="0"/>
            <a:t> </a:t>
          </a:r>
          <a:r>
            <a:rPr lang="tr-TR" sz="2300" kern="1200" dirty="0" err="1" smtClean="0"/>
            <a:t>thethe</a:t>
          </a:r>
          <a:r>
            <a:rPr lang="tr-TR" sz="2300" kern="1200" dirty="0" smtClean="0"/>
            <a:t> </a:t>
          </a:r>
          <a:r>
            <a:rPr lang="tr-TR" sz="2300" kern="1200" dirty="0" err="1" smtClean="0"/>
            <a:t>historical</a:t>
          </a:r>
          <a:r>
            <a:rPr lang="tr-TR" sz="2300" kern="1200" dirty="0" smtClean="0"/>
            <a:t>, </a:t>
          </a:r>
          <a:r>
            <a:rPr lang="tr-TR" sz="2300" kern="1200" dirty="0" err="1" smtClean="0"/>
            <a:t>cultural</a:t>
          </a:r>
          <a:r>
            <a:rPr lang="tr-TR" sz="2300" kern="1200" dirty="0" smtClean="0"/>
            <a:t> </a:t>
          </a:r>
          <a:r>
            <a:rPr lang="tr-TR" sz="2300" kern="1200" dirty="0" err="1" smtClean="0"/>
            <a:t>and</a:t>
          </a:r>
          <a:r>
            <a:rPr lang="tr-TR" sz="2300" kern="1200" dirty="0" smtClean="0"/>
            <a:t> </a:t>
          </a:r>
          <a:r>
            <a:rPr lang="tr-TR" sz="2300" kern="1200" dirty="0" err="1" smtClean="0"/>
            <a:t>social</a:t>
          </a:r>
          <a:r>
            <a:rPr lang="tr-TR" sz="2300" kern="1200" dirty="0" smtClean="0"/>
            <a:t> </a:t>
          </a:r>
          <a:r>
            <a:rPr lang="tr-TR" sz="2300" kern="1200" dirty="0" err="1" smtClean="0"/>
            <a:t>perception</a:t>
          </a:r>
          <a:r>
            <a:rPr lang="tr-TR" sz="2300" kern="1200" dirty="0" smtClean="0"/>
            <a:t> of </a:t>
          </a:r>
          <a:r>
            <a:rPr lang="tr-TR" sz="2300" kern="1200" dirty="0" err="1" smtClean="0"/>
            <a:t>the</a:t>
          </a:r>
          <a:r>
            <a:rPr lang="tr-TR" sz="2300" kern="1200" dirty="0" smtClean="0"/>
            <a:t> </a:t>
          </a:r>
          <a:r>
            <a:rPr lang="tr-TR" sz="2300" kern="1200" dirty="0" err="1" smtClean="0"/>
            <a:t>learners</a:t>
          </a:r>
          <a:r>
            <a:rPr lang="tr-TR" sz="2300" kern="1200" dirty="0" smtClean="0"/>
            <a:t>. </a:t>
          </a:r>
          <a:endParaRPr lang="tr-TR" sz="2300" kern="1200" dirty="0"/>
        </a:p>
      </dsp:txBody>
      <dsp:txXfrm>
        <a:off x="44602" y="2088155"/>
        <a:ext cx="8156271" cy="824474"/>
      </dsp:txXfrm>
    </dsp:sp>
    <dsp:sp modelId="{EEBF22F6-BC33-4643-9CFA-671B2E4CF3BF}">
      <dsp:nvSpPr>
        <dsp:cNvPr id="0" name=""/>
        <dsp:cNvSpPr/>
      </dsp:nvSpPr>
      <dsp:spPr>
        <a:xfrm>
          <a:off x="0" y="3113461"/>
          <a:ext cx="8245475" cy="854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79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solidFill>
                <a:schemeClr val="bg1"/>
              </a:solidFill>
            </a:rPr>
            <a:t> The cultural heritage of textbooks transmits values to</a:t>
          </a:r>
          <a:r>
            <a:rPr lang="tr-TR" sz="1800" kern="1200" dirty="0" smtClean="0">
              <a:solidFill>
                <a:schemeClr val="bg1"/>
              </a:solidFill>
            </a:rPr>
            <a:t> </a:t>
          </a:r>
          <a:r>
            <a:rPr lang="tr-TR" sz="1800" kern="1200" dirty="0" err="1" smtClean="0">
              <a:solidFill>
                <a:schemeClr val="bg1"/>
              </a:solidFill>
            </a:rPr>
            <a:t>the</a:t>
          </a:r>
          <a:r>
            <a:rPr lang="tr-TR" sz="1800" kern="1200" dirty="0" smtClean="0">
              <a:solidFill>
                <a:schemeClr val="bg1"/>
              </a:solidFill>
            </a:rPr>
            <a:t>  </a:t>
          </a:r>
          <a:r>
            <a:rPr lang="tr-TR" sz="1800" kern="1200" dirty="0" err="1" smtClean="0">
              <a:solidFill>
                <a:schemeClr val="bg1"/>
              </a:solidFill>
            </a:rPr>
            <a:t>future</a:t>
          </a:r>
          <a:r>
            <a:rPr lang="tr-TR" sz="1800" kern="1200" dirty="0" smtClean="0">
              <a:solidFill>
                <a:schemeClr val="bg1"/>
              </a:solidFill>
            </a:rPr>
            <a:t>  </a:t>
          </a:r>
          <a:r>
            <a:rPr lang="tr-TR" sz="1800" kern="1200" dirty="0" err="1" smtClean="0">
              <a:solidFill>
                <a:schemeClr val="bg1"/>
              </a:solidFill>
            </a:rPr>
            <a:t>generations</a:t>
          </a:r>
          <a:r>
            <a:rPr lang="tr-TR" sz="1800" kern="1200" dirty="0" smtClean="0">
              <a:solidFill>
                <a:schemeClr val="bg1"/>
              </a:solidFill>
            </a:rPr>
            <a:t>.</a:t>
          </a:r>
          <a:endParaRPr lang="tr-TR" sz="1800" kern="1200" dirty="0">
            <a:solidFill>
              <a:schemeClr val="bg1"/>
            </a:solidFill>
          </a:endParaRPr>
        </a:p>
      </dsp:txBody>
      <dsp:txXfrm>
        <a:off x="0" y="3113461"/>
        <a:ext cx="8245475" cy="854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0A3F6-8709-4035-8EBE-60044729A878}">
      <dsp:nvSpPr>
        <dsp:cNvPr id="0" name=""/>
        <dsp:cNvSpPr/>
      </dsp:nvSpPr>
      <dsp:spPr>
        <a:xfrm>
          <a:off x="0" y="3315281"/>
          <a:ext cx="8712968" cy="10881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 Content Analysis </a:t>
          </a:r>
          <a:r>
            <a:rPr lang="tr-TR" sz="2800" kern="1200" dirty="0" err="1" smtClean="0"/>
            <a:t>Approach</a:t>
          </a:r>
          <a:r>
            <a:rPr lang="tr-TR" sz="2800" kern="1200" dirty="0" smtClean="0"/>
            <a:t> </a:t>
          </a:r>
          <a:r>
            <a:rPr lang="tr-TR" sz="2800" kern="1200" dirty="0" err="1" smtClean="0"/>
            <a:t>was</a:t>
          </a:r>
          <a:r>
            <a:rPr lang="tr-TR" sz="2800" kern="1200" dirty="0" smtClean="0"/>
            <a:t> </a:t>
          </a:r>
          <a:r>
            <a:rPr lang="tr-TR" sz="2800" kern="1200" dirty="0" err="1" smtClean="0"/>
            <a:t>chosen</a:t>
          </a:r>
          <a:r>
            <a:rPr lang="tr-TR" sz="2800" kern="1200" dirty="0" smtClean="0"/>
            <a:t>.</a:t>
          </a:r>
          <a:endParaRPr lang="tr-TR" sz="2800" kern="1200" dirty="0"/>
        </a:p>
      </dsp:txBody>
      <dsp:txXfrm>
        <a:off x="0" y="3315281"/>
        <a:ext cx="8712968" cy="1088149"/>
      </dsp:txXfrm>
    </dsp:sp>
    <dsp:sp modelId="{1471894C-7DDE-463B-9071-678EAB7ED90D}">
      <dsp:nvSpPr>
        <dsp:cNvPr id="0" name=""/>
        <dsp:cNvSpPr/>
      </dsp:nvSpPr>
      <dsp:spPr>
        <a:xfrm rot="10800000">
          <a:off x="0" y="1658030"/>
          <a:ext cx="8712968" cy="1673573"/>
        </a:xfrm>
        <a:prstGeom prst="upArrowCallou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err="1" smtClean="0"/>
            <a:t>Qualitive</a:t>
          </a:r>
          <a:r>
            <a:rPr lang="tr-TR" sz="2800" kern="1200" dirty="0" smtClean="0"/>
            <a:t> </a:t>
          </a:r>
          <a:r>
            <a:rPr lang="tr-TR" sz="2800" kern="1200" dirty="0" err="1" smtClean="0"/>
            <a:t>Approach</a:t>
          </a:r>
          <a:r>
            <a:rPr lang="tr-TR" sz="2800" kern="1200" dirty="0" smtClean="0"/>
            <a:t>   </a:t>
          </a:r>
          <a:endParaRPr lang="tr-TR" sz="2800" kern="1200" dirty="0"/>
        </a:p>
      </dsp:txBody>
      <dsp:txXfrm rot="10800000">
        <a:off x="0" y="1658030"/>
        <a:ext cx="8712968" cy="1087438"/>
      </dsp:txXfrm>
    </dsp:sp>
    <dsp:sp modelId="{7E3A44DC-BD35-4619-9966-10F2958848FF}">
      <dsp:nvSpPr>
        <dsp:cNvPr id="0" name=""/>
        <dsp:cNvSpPr/>
      </dsp:nvSpPr>
      <dsp:spPr>
        <a:xfrm rot="10800000">
          <a:off x="0" y="778"/>
          <a:ext cx="8712968" cy="1673573"/>
        </a:xfrm>
        <a:prstGeom prst="upArrowCallou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err="1" smtClean="0"/>
            <a:t>In</a:t>
          </a:r>
          <a:r>
            <a:rPr lang="tr-TR" sz="2800" kern="1200" dirty="0" smtClean="0"/>
            <a:t> </a:t>
          </a:r>
          <a:r>
            <a:rPr lang="tr-TR" sz="2800" kern="1200" dirty="0" err="1" smtClean="0"/>
            <a:t>order</a:t>
          </a:r>
          <a:r>
            <a:rPr lang="tr-TR" sz="2800" kern="1200" dirty="0" smtClean="0"/>
            <a:t> </a:t>
          </a:r>
          <a:r>
            <a:rPr lang="tr-TR" sz="2800" kern="1200" dirty="0" err="1" smtClean="0"/>
            <a:t>to</a:t>
          </a:r>
          <a:r>
            <a:rPr lang="tr-TR" sz="2800" kern="1200" dirty="0" smtClean="0"/>
            <a:t> </a:t>
          </a:r>
          <a:r>
            <a:rPr lang="tr-TR" sz="2800" kern="1200" dirty="0" err="1" smtClean="0"/>
            <a:t>examine</a:t>
          </a:r>
          <a:r>
            <a:rPr lang="tr-TR" sz="2800" kern="1200" dirty="0" smtClean="0"/>
            <a:t> </a:t>
          </a:r>
          <a:r>
            <a:rPr lang="tr-TR" sz="2800" kern="1200" dirty="0" err="1" smtClean="0"/>
            <a:t>the</a:t>
          </a:r>
          <a:r>
            <a:rPr lang="tr-TR" sz="2800" kern="1200" dirty="0" smtClean="0"/>
            <a:t> </a:t>
          </a:r>
          <a:r>
            <a:rPr lang="tr-TR" sz="2800" kern="1200" dirty="0" err="1" smtClean="0"/>
            <a:t>discrimination</a:t>
          </a:r>
          <a:r>
            <a:rPr lang="tr-TR" sz="2800" kern="1200" dirty="0" smtClean="0"/>
            <a:t> </a:t>
          </a:r>
          <a:r>
            <a:rPr lang="tr-TR" sz="2800" kern="1200" dirty="0" err="1" smtClean="0"/>
            <a:t>types</a:t>
          </a:r>
          <a:r>
            <a:rPr lang="tr-TR" sz="2800" kern="1200" dirty="0" smtClean="0"/>
            <a:t> in </a:t>
          </a:r>
        </a:p>
        <a:p>
          <a:pPr lvl="0" algn="ctr" defTabSz="1244600" rtl="0">
            <a:lnSpc>
              <a:spcPct val="90000"/>
            </a:lnSpc>
            <a:spcBef>
              <a:spcPct val="0"/>
            </a:spcBef>
            <a:spcAft>
              <a:spcPct val="35000"/>
            </a:spcAft>
          </a:pPr>
          <a:r>
            <a:rPr lang="tr-TR" sz="2800" kern="1200" dirty="0" err="1" smtClean="0"/>
            <a:t>Turkish</a:t>
          </a:r>
          <a:r>
            <a:rPr lang="tr-TR" sz="2800" kern="1200" dirty="0" smtClean="0"/>
            <a:t> </a:t>
          </a:r>
          <a:r>
            <a:rPr lang="tr-TR" sz="2800" kern="1200" dirty="0" err="1" smtClean="0"/>
            <a:t>For</a:t>
          </a:r>
          <a:r>
            <a:rPr lang="tr-TR" sz="2800" kern="1200" dirty="0" smtClean="0"/>
            <a:t> </a:t>
          </a:r>
          <a:r>
            <a:rPr lang="tr-TR" sz="2800" kern="1200" dirty="0" err="1" smtClean="0"/>
            <a:t>Foreigner</a:t>
          </a:r>
          <a:r>
            <a:rPr lang="tr-TR" sz="2800" kern="1200" dirty="0" smtClean="0"/>
            <a:t> </a:t>
          </a:r>
          <a:r>
            <a:rPr lang="tr-TR" sz="2800" kern="1200" dirty="0" err="1" smtClean="0"/>
            <a:t>Textbooks</a:t>
          </a:r>
          <a:r>
            <a:rPr lang="tr-TR" sz="2800" kern="1200" dirty="0" smtClean="0"/>
            <a:t> in </a:t>
          </a:r>
          <a:r>
            <a:rPr lang="tr-TR" sz="2800" kern="1200" dirty="0" err="1" smtClean="0"/>
            <a:t>depth</a:t>
          </a:r>
          <a:r>
            <a:rPr lang="tr-TR" sz="2800" kern="1200" dirty="0" smtClean="0"/>
            <a:t> </a:t>
          </a:r>
          <a:endParaRPr lang="tr-TR" sz="2800" kern="1200" dirty="0"/>
        </a:p>
      </dsp:txBody>
      <dsp:txXfrm rot="10800000">
        <a:off x="0" y="778"/>
        <a:ext cx="8712968" cy="10874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710EA-A816-4802-B690-9B9B948761BF}">
      <dsp:nvSpPr>
        <dsp:cNvPr id="0" name=""/>
        <dsp:cNvSpPr/>
      </dsp:nvSpPr>
      <dsp:spPr>
        <a:xfrm>
          <a:off x="616869" y="1345"/>
          <a:ext cx="3133936" cy="783484"/>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70" tIns="52070" rIns="52070" bIns="52070" numCol="1" spcCol="1270" anchor="ctr" anchorCtr="0">
          <a:noAutofit/>
        </a:bodyPr>
        <a:lstStyle/>
        <a:p>
          <a:pPr lvl="0" algn="ctr" defTabSz="1822450">
            <a:lnSpc>
              <a:spcPct val="90000"/>
            </a:lnSpc>
            <a:spcBef>
              <a:spcPct val="0"/>
            </a:spcBef>
            <a:spcAft>
              <a:spcPct val="35000"/>
            </a:spcAft>
          </a:pPr>
          <a:r>
            <a:rPr lang="tr-TR" sz="4100" kern="1200" dirty="0" err="1" smtClean="0"/>
            <a:t>Gender</a:t>
          </a:r>
          <a:endParaRPr lang="tr-TR" sz="4100" kern="1200" dirty="0"/>
        </a:p>
      </dsp:txBody>
      <dsp:txXfrm>
        <a:off x="639816" y="24292"/>
        <a:ext cx="3088042" cy="737590"/>
      </dsp:txXfrm>
    </dsp:sp>
    <dsp:sp modelId="{4E56AC45-5D0E-4979-925C-789801F0D75A}">
      <dsp:nvSpPr>
        <dsp:cNvPr id="0" name=""/>
        <dsp:cNvSpPr/>
      </dsp:nvSpPr>
      <dsp:spPr>
        <a:xfrm rot="5400000">
          <a:off x="2115282" y="853384"/>
          <a:ext cx="137109" cy="137109"/>
        </a:xfrm>
        <a:prstGeom prst="rightArrow">
          <a:avLst>
            <a:gd name="adj1" fmla="val 66700"/>
            <a:gd name="adj2" fmla="val 50000"/>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86DC069-1D7A-4BDD-BEF4-B6FEAB583F25}">
      <dsp:nvSpPr>
        <dsp:cNvPr id="0" name=""/>
        <dsp:cNvSpPr/>
      </dsp:nvSpPr>
      <dsp:spPr>
        <a:xfrm>
          <a:off x="616869" y="1059049"/>
          <a:ext cx="3133936" cy="783484"/>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tr-TR" sz="2900" kern="1200" dirty="0" smtClean="0"/>
            <a:t>Age</a:t>
          </a:r>
          <a:endParaRPr lang="tr-TR" sz="2900" kern="1200" dirty="0"/>
        </a:p>
      </dsp:txBody>
      <dsp:txXfrm>
        <a:off x="639816" y="1081996"/>
        <a:ext cx="3088042" cy="737590"/>
      </dsp:txXfrm>
    </dsp:sp>
    <dsp:sp modelId="{3698B9A7-2EC1-4E1A-AC0C-BE3562446D2C}">
      <dsp:nvSpPr>
        <dsp:cNvPr id="0" name=""/>
        <dsp:cNvSpPr/>
      </dsp:nvSpPr>
      <dsp:spPr>
        <a:xfrm rot="5400000">
          <a:off x="2115282" y="1911088"/>
          <a:ext cx="137109" cy="137109"/>
        </a:xfrm>
        <a:prstGeom prst="rightArrow">
          <a:avLst>
            <a:gd name="adj1" fmla="val 66700"/>
            <a:gd name="adj2" fmla="val 50000"/>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9F208FC-B725-4779-B620-89A48F154DFF}">
      <dsp:nvSpPr>
        <dsp:cNvPr id="0" name=""/>
        <dsp:cNvSpPr/>
      </dsp:nvSpPr>
      <dsp:spPr>
        <a:xfrm>
          <a:off x="616869" y="2116752"/>
          <a:ext cx="3133936" cy="783484"/>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tr-TR" sz="2900" kern="1200" dirty="0" err="1" smtClean="0"/>
            <a:t>Physical</a:t>
          </a:r>
          <a:r>
            <a:rPr lang="tr-TR" sz="2900" kern="1200" dirty="0" smtClean="0"/>
            <a:t> </a:t>
          </a:r>
          <a:r>
            <a:rPr lang="tr-TR" sz="2900" kern="1200" dirty="0" err="1" smtClean="0"/>
            <a:t>Apperiance</a:t>
          </a:r>
          <a:endParaRPr lang="tr-TR" sz="2900" kern="1200" dirty="0"/>
        </a:p>
      </dsp:txBody>
      <dsp:txXfrm>
        <a:off x="639816" y="2139699"/>
        <a:ext cx="3088042" cy="737590"/>
      </dsp:txXfrm>
    </dsp:sp>
    <dsp:sp modelId="{FFF72470-3405-4C1D-AFE9-D3BD4C9BFE74}">
      <dsp:nvSpPr>
        <dsp:cNvPr id="0" name=""/>
        <dsp:cNvSpPr/>
      </dsp:nvSpPr>
      <dsp:spPr>
        <a:xfrm>
          <a:off x="4189557" y="1345"/>
          <a:ext cx="3133936" cy="783484"/>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70" tIns="52070" rIns="52070" bIns="52070" numCol="1" spcCol="1270" anchor="ctr" anchorCtr="0">
          <a:noAutofit/>
        </a:bodyPr>
        <a:lstStyle/>
        <a:p>
          <a:pPr lvl="0" algn="ctr" defTabSz="1822450">
            <a:lnSpc>
              <a:spcPct val="90000"/>
            </a:lnSpc>
            <a:spcBef>
              <a:spcPct val="0"/>
            </a:spcBef>
            <a:spcAft>
              <a:spcPct val="35000"/>
            </a:spcAft>
          </a:pPr>
          <a:r>
            <a:rPr lang="tr-TR" sz="4100" kern="1200" dirty="0" err="1" smtClean="0"/>
            <a:t>Martial</a:t>
          </a:r>
          <a:r>
            <a:rPr lang="tr-TR" sz="4100" kern="1200" dirty="0" smtClean="0"/>
            <a:t> </a:t>
          </a:r>
          <a:r>
            <a:rPr lang="tr-TR" sz="4100" kern="1200" dirty="0" err="1" smtClean="0"/>
            <a:t>Status</a:t>
          </a:r>
          <a:endParaRPr lang="tr-TR" sz="4100" kern="1200" dirty="0"/>
        </a:p>
      </dsp:txBody>
      <dsp:txXfrm>
        <a:off x="4212504" y="24292"/>
        <a:ext cx="3088042" cy="737590"/>
      </dsp:txXfrm>
    </dsp:sp>
    <dsp:sp modelId="{64A00B2D-ED20-46CC-B708-F0AAFEF21E3B}">
      <dsp:nvSpPr>
        <dsp:cNvPr id="0" name=""/>
        <dsp:cNvSpPr/>
      </dsp:nvSpPr>
      <dsp:spPr>
        <a:xfrm rot="5400000">
          <a:off x="5687970" y="853384"/>
          <a:ext cx="137109" cy="137109"/>
        </a:xfrm>
        <a:prstGeom prst="rightArrow">
          <a:avLst>
            <a:gd name="adj1" fmla="val 66700"/>
            <a:gd name="adj2" fmla="val 50000"/>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D7FB36F-C3C9-4528-B174-2CA35D640C41}">
      <dsp:nvSpPr>
        <dsp:cNvPr id="0" name=""/>
        <dsp:cNvSpPr/>
      </dsp:nvSpPr>
      <dsp:spPr>
        <a:xfrm>
          <a:off x="4189557" y="1059049"/>
          <a:ext cx="3133936" cy="783484"/>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tr-TR" sz="2900" kern="1200" dirty="0" err="1" smtClean="0"/>
            <a:t>Religious</a:t>
          </a:r>
          <a:r>
            <a:rPr lang="tr-TR" sz="2900" kern="1200" dirty="0" smtClean="0"/>
            <a:t> </a:t>
          </a:r>
          <a:endParaRPr lang="tr-TR" sz="2900" kern="1200" dirty="0"/>
        </a:p>
      </dsp:txBody>
      <dsp:txXfrm>
        <a:off x="4212504" y="1081996"/>
        <a:ext cx="3088042" cy="737590"/>
      </dsp:txXfrm>
    </dsp:sp>
    <dsp:sp modelId="{1D0FBF87-997E-4EAB-AC86-41E1F5385645}">
      <dsp:nvSpPr>
        <dsp:cNvPr id="0" name=""/>
        <dsp:cNvSpPr/>
      </dsp:nvSpPr>
      <dsp:spPr>
        <a:xfrm rot="5400000">
          <a:off x="5687970" y="1911088"/>
          <a:ext cx="137109" cy="137109"/>
        </a:xfrm>
        <a:prstGeom prst="rightArrow">
          <a:avLst>
            <a:gd name="adj1" fmla="val 66700"/>
            <a:gd name="adj2" fmla="val 50000"/>
          </a:avLst>
        </a:prstGeom>
        <a:solidFill>
          <a:schemeClr val="accent6">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7C6A5A9-818B-438E-B338-2F788D84AA3C}">
      <dsp:nvSpPr>
        <dsp:cNvPr id="0" name=""/>
        <dsp:cNvSpPr/>
      </dsp:nvSpPr>
      <dsp:spPr>
        <a:xfrm>
          <a:off x="4189557" y="2116752"/>
          <a:ext cx="3133936" cy="783484"/>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tr-TR" sz="2900" kern="1200" dirty="0" err="1" smtClean="0"/>
            <a:t>Etnicity</a:t>
          </a:r>
          <a:endParaRPr lang="tr-TR" sz="2900" kern="1200" dirty="0"/>
        </a:p>
      </dsp:txBody>
      <dsp:txXfrm>
        <a:off x="4212504" y="2139699"/>
        <a:ext cx="3088042" cy="7375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77BE4-34E4-4288-89A9-910083B80828}" type="datetimeFigureOut">
              <a:rPr lang="en-US" smtClean="0"/>
              <a:t>9/28/2017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397C2-C32A-4B32-866C-AF8AD3353740}" type="slidenum">
              <a:rPr lang="en-US" smtClean="0"/>
              <a:t>‹#›</a:t>
            </a:fld>
            <a:endParaRPr lang="en-US"/>
          </a:p>
        </p:txBody>
      </p:sp>
    </p:spTree>
    <p:extLst>
      <p:ext uri="{BB962C8B-B14F-4D97-AF65-F5344CB8AC3E}">
        <p14:creationId xmlns:p14="http://schemas.microsoft.com/office/powerpoint/2010/main" val="272633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61180" y="1808225"/>
            <a:ext cx="5039265" cy="1068935"/>
          </a:xfrm>
          <a:noFill/>
          <a:effectLst>
            <a:outerShdw blurRad="50800" dist="38100" dir="2700000" algn="tl" rotWithShape="0">
              <a:prstClr val="black">
                <a:alpha val="40000"/>
              </a:prstClr>
            </a:outerShdw>
          </a:effectLst>
        </p:spPr>
        <p:txBody>
          <a:bodyPr>
            <a:normAutofit/>
          </a:bodyPr>
          <a:lstStyle>
            <a:lvl1pPr algn="l">
              <a:defRPr sz="3600">
                <a:solidFill>
                  <a:srgbClr val="FF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3961181" y="3182570"/>
            <a:ext cx="5191970" cy="610820"/>
          </a:xfrm>
        </p:spPr>
        <p:txBody>
          <a:bodyPr>
            <a:normAutofit/>
          </a:bodyPr>
          <a:lstStyle>
            <a:lvl1pPr marL="0" indent="0" algn="l">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246070" cy="610821"/>
          </a:xfrm>
        </p:spPr>
        <p:txBody>
          <a:bodyPr>
            <a:normAutofit/>
          </a:bodyPr>
          <a:lstStyle>
            <a:lvl1pPr algn="r">
              <a:defRPr sz="3600" baseline="0">
                <a:solidFill>
                  <a:srgbClr val="FF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197405"/>
            <a:ext cx="8246070" cy="3664918"/>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28721" y="281175"/>
            <a:ext cx="6566314" cy="572644"/>
          </a:xfrm>
        </p:spPr>
        <p:txBody>
          <a:bodyPr>
            <a:normAutofit/>
          </a:bodyPr>
          <a:lstStyle>
            <a:lvl1pPr algn="l">
              <a:defRPr sz="3600">
                <a:solidFill>
                  <a:srgbClr val="FF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128721" y="1197405"/>
            <a:ext cx="6566314" cy="3358356"/>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1670" y="281175"/>
            <a:ext cx="7940659" cy="610820"/>
          </a:xfrm>
        </p:spPr>
        <p:txBody>
          <a:bodyPr>
            <a:normAutofit/>
          </a:bodyPr>
          <a:lstStyle>
            <a:lvl1pPr algn="r">
              <a:defRPr sz="3600" baseline="0">
                <a:solidFill>
                  <a:srgbClr val="FF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281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7521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281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7521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5C30FDB3-12DF-4477-BE55-AE391746EF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918306"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9/28/2017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F14A3500-E055-4A13-B3FC-0B67AE7B8EAF}"/>
              </a:ext>
            </a:extLst>
          </p:cNvPr>
          <p:cNvSpPr txBox="1"/>
          <p:nvPr/>
        </p:nvSpPr>
        <p:spPr>
          <a:xfrm>
            <a:off x="-9150" y="5213747"/>
            <a:ext cx="8389625" cy="523220"/>
          </a:xfrm>
          <a:prstGeom prst="rect">
            <a:avLst/>
          </a:prstGeom>
          <a:noFill/>
        </p:spPr>
        <p:txBody>
          <a:bodyPr wrap="square" rtlCol="0">
            <a:spAutoFit/>
          </a:bodyPr>
          <a:lstStyle/>
          <a:p>
            <a:r>
              <a:rPr lang="en-US" sz="1400">
                <a:solidFill>
                  <a:schemeClr val="bg1">
                    <a:lumMod val="65000"/>
                  </a:schemeClr>
                </a:solidFill>
              </a:rPr>
              <a:t>This presentation uses a free template provided by FPPT.com</a:t>
            </a:r>
          </a:p>
          <a:p>
            <a:r>
              <a:rPr lang="en-US" sz="140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tr-TR" dirty="0" err="1" smtClean="0"/>
              <a:t>Discrimination</a:t>
            </a:r>
            <a:r>
              <a:rPr lang="tr-TR" dirty="0" smtClean="0"/>
              <a:t> </a:t>
            </a:r>
            <a:r>
              <a:rPr lang="tr-TR" dirty="0" err="1" smtClean="0"/>
              <a:t>Types</a:t>
            </a:r>
            <a:r>
              <a:rPr lang="tr-TR" dirty="0" smtClean="0"/>
              <a:t> </a:t>
            </a:r>
            <a:r>
              <a:rPr lang="tr-TR" dirty="0"/>
              <a:t>i</a:t>
            </a:r>
            <a:r>
              <a:rPr lang="tr-TR" dirty="0" smtClean="0"/>
              <a:t>n </a:t>
            </a:r>
            <a:r>
              <a:rPr lang="tr-TR" dirty="0" err="1" smtClean="0"/>
              <a:t>Turkish</a:t>
            </a:r>
            <a:r>
              <a:rPr lang="tr-TR" dirty="0" smtClean="0"/>
              <a:t> </a:t>
            </a:r>
            <a:r>
              <a:rPr lang="tr-TR" dirty="0" err="1"/>
              <a:t>f</a:t>
            </a:r>
            <a:r>
              <a:rPr lang="tr-TR" dirty="0" err="1" smtClean="0"/>
              <a:t>or</a:t>
            </a:r>
            <a:r>
              <a:rPr lang="tr-TR" dirty="0" smtClean="0"/>
              <a:t> </a:t>
            </a:r>
            <a:r>
              <a:rPr lang="tr-TR" dirty="0" err="1" smtClean="0"/>
              <a:t>Foreigner</a:t>
            </a:r>
            <a:r>
              <a:rPr lang="tr-TR" dirty="0" smtClean="0"/>
              <a:t> </a:t>
            </a:r>
            <a:r>
              <a:rPr lang="tr-TR" dirty="0" err="1" smtClean="0"/>
              <a:t>Books</a:t>
            </a:r>
            <a:r>
              <a:rPr lang="tr-TR" dirty="0" smtClean="0"/>
              <a:t> </a:t>
            </a:r>
            <a:endParaRPr lang="en-US" dirty="0"/>
          </a:p>
        </p:txBody>
      </p:sp>
      <p:sp>
        <p:nvSpPr>
          <p:cNvPr id="3" name="Subtitle 2"/>
          <p:cNvSpPr>
            <a:spLocks noGrp="1"/>
          </p:cNvSpPr>
          <p:nvPr>
            <p:ph type="subTitle" idx="1"/>
          </p:nvPr>
        </p:nvSpPr>
        <p:spPr/>
        <p:txBody>
          <a:bodyPr>
            <a:normAutofit fontScale="70000" lnSpcReduction="20000"/>
          </a:bodyPr>
          <a:lstStyle/>
          <a:p>
            <a:r>
              <a:rPr lang="tr-TR" dirty="0" smtClean="0"/>
              <a:t>(</a:t>
            </a:r>
            <a:r>
              <a:rPr lang="tr-TR" dirty="0" err="1" smtClean="0"/>
              <a:t>Istanbul</a:t>
            </a:r>
            <a:r>
              <a:rPr lang="tr-TR" dirty="0" smtClean="0"/>
              <a:t> </a:t>
            </a:r>
            <a:r>
              <a:rPr lang="tr-TR" dirty="0" err="1" smtClean="0"/>
              <a:t>Turkish</a:t>
            </a:r>
            <a:r>
              <a:rPr lang="tr-TR" dirty="0" smtClean="0"/>
              <a:t> </a:t>
            </a:r>
            <a:r>
              <a:rPr lang="tr-TR" dirty="0" err="1" smtClean="0"/>
              <a:t>for</a:t>
            </a:r>
            <a:r>
              <a:rPr lang="tr-TR" dirty="0" smtClean="0"/>
              <a:t> </a:t>
            </a:r>
            <a:r>
              <a:rPr lang="tr-TR" dirty="0" err="1" smtClean="0"/>
              <a:t>Foreigners</a:t>
            </a:r>
            <a:r>
              <a:rPr lang="tr-TR" dirty="0" smtClean="0"/>
              <a:t> </a:t>
            </a:r>
            <a:r>
              <a:rPr lang="tr-TR" dirty="0" err="1" smtClean="0"/>
              <a:t>Books</a:t>
            </a:r>
            <a:r>
              <a:rPr lang="tr-TR" dirty="0"/>
              <a:t> </a:t>
            </a:r>
            <a:r>
              <a:rPr lang="tr-TR" dirty="0" smtClean="0"/>
              <a:t> </a:t>
            </a:r>
            <a:r>
              <a:rPr lang="tr-TR" dirty="0" err="1" smtClean="0"/>
              <a:t>Sample</a:t>
            </a:r>
            <a:r>
              <a:rPr lang="tr-TR" dirty="0" smtClean="0"/>
              <a:t>)</a:t>
            </a:r>
          </a:p>
          <a:p>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5769" y="281175"/>
            <a:ext cx="5344676" cy="610821"/>
          </a:xfrm>
        </p:spPr>
        <p:txBody>
          <a:bodyPr>
            <a:noAutofit/>
          </a:bodyPr>
          <a:lstStyle/>
          <a:p>
            <a:r>
              <a:rPr lang="tr-TR" sz="2800" dirty="0" err="1" smtClean="0">
                <a:solidFill>
                  <a:schemeClr val="bg1"/>
                </a:solidFill>
              </a:rPr>
              <a:t>Discrimination</a:t>
            </a:r>
            <a:r>
              <a:rPr lang="tr-TR" sz="2800" dirty="0" smtClean="0">
                <a:solidFill>
                  <a:schemeClr val="bg1"/>
                </a:solidFill>
              </a:rPr>
              <a:t> </a:t>
            </a:r>
            <a:r>
              <a:rPr lang="tr-TR" sz="2800" dirty="0" err="1" smtClean="0">
                <a:solidFill>
                  <a:schemeClr val="bg1"/>
                </a:solidFill>
              </a:rPr>
              <a:t>Types</a:t>
            </a:r>
            <a:r>
              <a:rPr lang="tr-TR" sz="2800" dirty="0" smtClean="0">
                <a:solidFill>
                  <a:schemeClr val="bg1"/>
                </a:solidFill>
              </a:rPr>
              <a:t> in </a:t>
            </a:r>
            <a:r>
              <a:rPr lang="tr-TR" sz="2800" dirty="0" err="1" smtClean="0">
                <a:solidFill>
                  <a:schemeClr val="bg1"/>
                </a:solidFill>
              </a:rPr>
              <a:t>Turkish</a:t>
            </a:r>
            <a:r>
              <a:rPr lang="tr-TR" sz="2800" dirty="0">
                <a:solidFill>
                  <a:schemeClr val="bg1"/>
                </a:solidFill>
              </a:rPr>
              <a:t> </a:t>
            </a:r>
            <a:r>
              <a:rPr lang="tr-TR" sz="2800" dirty="0" err="1" smtClean="0">
                <a:solidFill>
                  <a:schemeClr val="bg1"/>
                </a:solidFill>
              </a:rPr>
              <a:t>for</a:t>
            </a:r>
            <a:r>
              <a:rPr lang="tr-TR" sz="2800" dirty="0" smtClean="0">
                <a:solidFill>
                  <a:schemeClr val="bg1"/>
                </a:solidFill>
              </a:rPr>
              <a:t> </a:t>
            </a:r>
            <a:r>
              <a:rPr lang="tr-TR" sz="2800" dirty="0" err="1" smtClean="0">
                <a:solidFill>
                  <a:schemeClr val="bg1"/>
                </a:solidFill>
              </a:rPr>
              <a:t>Foreigner</a:t>
            </a:r>
            <a:r>
              <a:rPr lang="tr-TR" sz="2800" dirty="0" smtClean="0">
                <a:solidFill>
                  <a:schemeClr val="bg1"/>
                </a:solidFill>
              </a:rPr>
              <a:t> </a:t>
            </a:r>
            <a:r>
              <a:rPr lang="tr-TR" sz="2800" dirty="0" err="1" smtClean="0">
                <a:solidFill>
                  <a:schemeClr val="bg1"/>
                </a:solidFill>
              </a:rPr>
              <a:t>Books</a:t>
            </a:r>
            <a:endParaRPr lang="en-US" sz="2800" dirty="0">
              <a:solidFill>
                <a:schemeClr val="bg1"/>
              </a:solidFill>
            </a:endParaRP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sp>
        <p:nvSpPr>
          <p:cNvPr id="4" name="Metin kutusu 3"/>
          <p:cNvSpPr txBox="1"/>
          <p:nvPr/>
        </p:nvSpPr>
        <p:spPr>
          <a:xfrm>
            <a:off x="2892245" y="4797153"/>
            <a:ext cx="6007222" cy="369332"/>
          </a:xfrm>
          <a:prstGeom prst="rect">
            <a:avLst/>
          </a:prstGeom>
          <a:noFill/>
        </p:spPr>
        <p:txBody>
          <a:bodyPr wrap="none" rtlCol="0">
            <a:spAutoFit/>
          </a:bodyPr>
          <a:lstStyle/>
          <a:p>
            <a:r>
              <a:rPr lang="tr-TR" dirty="0" smtClean="0">
                <a:solidFill>
                  <a:schemeClr val="bg1"/>
                </a:solidFill>
              </a:rPr>
              <a:t>14th IARTEM  </a:t>
            </a:r>
            <a:r>
              <a:rPr lang="tr-TR" dirty="0" err="1" smtClean="0">
                <a:solidFill>
                  <a:schemeClr val="bg1"/>
                </a:solidFill>
              </a:rPr>
              <a:t>Changing</a:t>
            </a:r>
            <a:r>
              <a:rPr lang="tr-TR" dirty="0" smtClean="0">
                <a:solidFill>
                  <a:schemeClr val="bg1"/>
                </a:solidFill>
              </a:rPr>
              <a:t> Media </a:t>
            </a:r>
            <a:r>
              <a:rPr lang="tr-TR" dirty="0" err="1" smtClean="0">
                <a:solidFill>
                  <a:schemeClr val="bg1"/>
                </a:solidFill>
              </a:rPr>
              <a:t>Changing</a:t>
            </a:r>
            <a:r>
              <a:rPr lang="tr-TR" dirty="0" smtClean="0">
                <a:solidFill>
                  <a:schemeClr val="bg1"/>
                </a:solidFill>
              </a:rPr>
              <a:t> Schools?  Conference</a:t>
            </a:r>
            <a:endParaRPr lang="tr-TR" dirty="0">
              <a:solidFill>
                <a:schemeClr val="bg1"/>
              </a:solidFill>
            </a:endParaRPr>
          </a:p>
        </p:txBody>
      </p:sp>
      <p:sp>
        <p:nvSpPr>
          <p:cNvPr id="5" name="Metin kutusu 4"/>
          <p:cNvSpPr txBox="1"/>
          <p:nvPr/>
        </p:nvSpPr>
        <p:spPr>
          <a:xfrm>
            <a:off x="4113885" y="1502813"/>
            <a:ext cx="4733856" cy="2585323"/>
          </a:xfrm>
          <a:prstGeom prst="rect">
            <a:avLst/>
          </a:prstGeom>
          <a:noFill/>
        </p:spPr>
        <p:txBody>
          <a:bodyPr wrap="square" rtlCol="0">
            <a:spAutoFit/>
          </a:bodyPr>
          <a:lstStyle/>
          <a:p>
            <a:r>
              <a:rPr lang="en-US" dirty="0" err="1" smtClean="0">
                <a:solidFill>
                  <a:schemeClr val="bg1"/>
                </a:solidFill>
              </a:rPr>
              <a:t>Ezgi</a:t>
            </a:r>
            <a:r>
              <a:rPr lang="en-US" dirty="0" smtClean="0">
                <a:solidFill>
                  <a:schemeClr val="bg1"/>
                </a:solidFill>
              </a:rPr>
              <a:t> </a:t>
            </a:r>
            <a:r>
              <a:rPr lang="en-US" dirty="0" err="1" smtClean="0">
                <a:solidFill>
                  <a:schemeClr val="bg1"/>
                </a:solidFill>
              </a:rPr>
              <a:t>Ağcihan</a:t>
            </a:r>
            <a:endParaRPr lang="tr-TR" dirty="0" smtClean="0">
              <a:solidFill>
                <a:schemeClr val="bg1"/>
              </a:solidFill>
            </a:endParaRPr>
          </a:p>
          <a:p>
            <a:r>
              <a:rPr lang="tr-TR" dirty="0" smtClean="0">
                <a:solidFill>
                  <a:schemeClr val="bg1"/>
                </a:solidFill>
              </a:rPr>
              <a:t>English </a:t>
            </a:r>
            <a:r>
              <a:rPr lang="tr-TR" dirty="0" err="1" smtClean="0">
                <a:solidFill>
                  <a:schemeClr val="bg1"/>
                </a:solidFill>
              </a:rPr>
              <a:t>and</a:t>
            </a:r>
            <a:r>
              <a:rPr lang="tr-TR" dirty="0" smtClean="0">
                <a:solidFill>
                  <a:schemeClr val="bg1"/>
                </a:solidFill>
              </a:rPr>
              <a:t> </a:t>
            </a:r>
            <a:r>
              <a:rPr lang="tr-TR" dirty="0" err="1" smtClean="0">
                <a:solidFill>
                  <a:schemeClr val="bg1"/>
                </a:solidFill>
              </a:rPr>
              <a:t>Turkish</a:t>
            </a:r>
            <a:r>
              <a:rPr lang="tr-TR" dirty="0" smtClean="0">
                <a:solidFill>
                  <a:schemeClr val="bg1"/>
                </a:solidFill>
              </a:rPr>
              <a:t> Language </a:t>
            </a:r>
            <a:r>
              <a:rPr lang="tr-TR" dirty="0" err="1" smtClean="0">
                <a:solidFill>
                  <a:schemeClr val="bg1"/>
                </a:solidFill>
              </a:rPr>
              <a:t>Teacher</a:t>
            </a:r>
            <a:r>
              <a:rPr lang="tr-TR" dirty="0" smtClean="0">
                <a:solidFill>
                  <a:schemeClr val="bg1"/>
                </a:solidFill>
              </a:rPr>
              <a:t> at </a:t>
            </a:r>
            <a:r>
              <a:rPr lang="tr-TR" dirty="0" err="1" smtClean="0">
                <a:solidFill>
                  <a:schemeClr val="bg1"/>
                </a:solidFill>
              </a:rPr>
              <a:t>Kadikoy</a:t>
            </a:r>
            <a:r>
              <a:rPr lang="tr-TR" dirty="0" smtClean="0">
                <a:solidFill>
                  <a:schemeClr val="bg1"/>
                </a:solidFill>
              </a:rPr>
              <a:t> </a:t>
            </a:r>
            <a:r>
              <a:rPr lang="tr-TR" dirty="0" err="1" smtClean="0">
                <a:solidFill>
                  <a:schemeClr val="bg1"/>
                </a:solidFill>
              </a:rPr>
              <a:t>Adult</a:t>
            </a:r>
            <a:r>
              <a:rPr lang="tr-TR" dirty="0" smtClean="0">
                <a:solidFill>
                  <a:schemeClr val="bg1"/>
                </a:solidFill>
              </a:rPr>
              <a:t> </a:t>
            </a:r>
            <a:r>
              <a:rPr lang="tr-TR" dirty="0" err="1" smtClean="0">
                <a:solidFill>
                  <a:schemeClr val="bg1"/>
                </a:solidFill>
              </a:rPr>
              <a:t>Education</a:t>
            </a:r>
            <a:r>
              <a:rPr lang="tr-TR" dirty="0" smtClean="0">
                <a:solidFill>
                  <a:schemeClr val="bg1"/>
                </a:solidFill>
              </a:rPr>
              <a:t> Center , </a:t>
            </a:r>
            <a:r>
              <a:rPr lang="tr-TR" dirty="0" err="1" smtClean="0">
                <a:solidFill>
                  <a:schemeClr val="bg1"/>
                </a:solidFill>
              </a:rPr>
              <a:t>Istanbul,Turkey</a:t>
            </a:r>
            <a:endParaRPr lang="tr-TR" dirty="0" smtClean="0">
              <a:solidFill>
                <a:schemeClr val="bg1"/>
              </a:solidFill>
            </a:endParaRPr>
          </a:p>
          <a:p>
            <a:endParaRPr lang="tr-TR" dirty="0" smtClean="0">
              <a:solidFill>
                <a:schemeClr val="bg1"/>
              </a:solidFill>
            </a:endParaRPr>
          </a:p>
          <a:p>
            <a:r>
              <a:rPr lang="tr-TR" dirty="0" err="1" smtClean="0">
                <a:solidFill>
                  <a:schemeClr val="bg1"/>
                </a:solidFill>
              </a:rPr>
              <a:t>Phd</a:t>
            </a:r>
            <a:r>
              <a:rPr lang="tr-TR" dirty="0" smtClean="0">
                <a:solidFill>
                  <a:schemeClr val="bg1"/>
                </a:solidFill>
              </a:rPr>
              <a:t> </a:t>
            </a:r>
            <a:r>
              <a:rPr lang="tr-TR" dirty="0" err="1" smtClean="0">
                <a:solidFill>
                  <a:schemeClr val="bg1"/>
                </a:solidFill>
              </a:rPr>
              <a:t>Candidate</a:t>
            </a:r>
            <a:r>
              <a:rPr lang="tr-TR" dirty="0" smtClean="0">
                <a:solidFill>
                  <a:schemeClr val="bg1"/>
                </a:solidFill>
              </a:rPr>
              <a:t>  at </a:t>
            </a:r>
            <a:r>
              <a:rPr lang="en-US" dirty="0" smtClean="0">
                <a:solidFill>
                  <a:schemeClr val="bg1"/>
                </a:solidFill>
              </a:rPr>
              <a:t>Institution </a:t>
            </a:r>
            <a:r>
              <a:rPr lang="en-US" dirty="0">
                <a:solidFill>
                  <a:schemeClr val="bg1"/>
                </a:solidFill>
              </a:rPr>
              <a:t>of Social Studies, Education Management Department, </a:t>
            </a:r>
            <a:r>
              <a:rPr lang="en-US" dirty="0" err="1">
                <a:solidFill>
                  <a:schemeClr val="bg1"/>
                </a:solidFill>
              </a:rPr>
              <a:t>Kocaeli,Turkey</a:t>
            </a:r>
            <a:r>
              <a:rPr lang="en-US" dirty="0">
                <a:solidFill>
                  <a:schemeClr val="bg1"/>
                </a:solidFill>
              </a:rPr>
              <a:t> </a:t>
            </a:r>
          </a:p>
          <a:p>
            <a:endParaRPr lang="tr-TR" dirty="0" smtClean="0"/>
          </a:p>
          <a:p>
            <a:endParaRPr lang="en-US" dirty="0"/>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3246" y="3640685"/>
            <a:ext cx="1707173" cy="1016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Users\ezgi\Desktop\Ekran Alıntıs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260" y="1044699"/>
            <a:ext cx="3359510" cy="3612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30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5770" y="281175"/>
            <a:ext cx="5344676" cy="610821"/>
          </a:xfrm>
        </p:spPr>
        <p:txBody>
          <a:bodyPr>
            <a:noAutofit/>
          </a:bodyPr>
          <a:lstStyle/>
          <a:p>
            <a:r>
              <a:rPr lang="tr-TR" sz="2800" dirty="0" err="1">
                <a:solidFill>
                  <a:schemeClr val="bg1"/>
                </a:solidFill>
              </a:rPr>
              <a:t>Discrimination</a:t>
            </a:r>
            <a:r>
              <a:rPr lang="tr-TR" sz="2800" dirty="0">
                <a:solidFill>
                  <a:schemeClr val="bg1"/>
                </a:solidFill>
              </a:rPr>
              <a:t> </a:t>
            </a:r>
            <a:r>
              <a:rPr lang="tr-TR" sz="2800" dirty="0" err="1">
                <a:solidFill>
                  <a:schemeClr val="bg1"/>
                </a:solidFill>
              </a:rPr>
              <a:t>Types</a:t>
            </a:r>
            <a:r>
              <a:rPr lang="tr-TR" sz="2800" dirty="0">
                <a:solidFill>
                  <a:schemeClr val="bg1"/>
                </a:solidFill>
              </a:rPr>
              <a:t> in </a:t>
            </a:r>
            <a:r>
              <a:rPr lang="tr-TR" sz="2800" dirty="0" err="1">
                <a:solidFill>
                  <a:schemeClr val="bg1"/>
                </a:solidFill>
              </a:rPr>
              <a:t>Turkish</a:t>
            </a:r>
            <a:r>
              <a:rPr lang="tr-TR" sz="2800" dirty="0">
                <a:solidFill>
                  <a:schemeClr val="bg1"/>
                </a:solidFill>
              </a:rPr>
              <a:t> </a:t>
            </a:r>
            <a:r>
              <a:rPr lang="tr-TR" sz="2800" dirty="0" err="1">
                <a:solidFill>
                  <a:schemeClr val="bg1"/>
                </a:solidFill>
              </a:rPr>
              <a:t>for</a:t>
            </a:r>
            <a:r>
              <a:rPr lang="tr-TR" sz="2800" dirty="0">
                <a:solidFill>
                  <a:schemeClr val="bg1"/>
                </a:solidFill>
              </a:rPr>
              <a:t> </a:t>
            </a:r>
            <a:r>
              <a:rPr lang="tr-TR" sz="2800" dirty="0" err="1">
                <a:solidFill>
                  <a:schemeClr val="bg1"/>
                </a:solidFill>
              </a:rPr>
              <a:t>Foreigner</a:t>
            </a:r>
            <a:r>
              <a:rPr lang="tr-TR" sz="2800" dirty="0">
                <a:solidFill>
                  <a:schemeClr val="bg1"/>
                </a:solidFill>
              </a:rPr>
              <a:t> </a:t>
            </a:r>
            <a:r>
              <a:rPr lang="tr-TR" sz="2800" dirty="0" err="1">
                <a:solidFill>
                  <a:schemeClr val="bg1"/>
                </a:solidFill>
              </a:rPr>
              <a:t>Books</a:t>
            </a:r>
            <a:endParaRPr lang="en-US" sz="2800" dirty="0"/>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1026" name="Picture 2" descr="C:\Users\ezgi\Desktop\Istanbu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75" y="1044700"/>
            <a:ext cx="7787955" cy="366492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2892245" y="4797153"/>
            <a:ext cx="5549468" cy="369332"/>
          </a:xfrm>
          <a:prstGeom prst="rect">
            <a:avLst/>
          </a:prstGeom>
          <a:noFill/>
        </p:spPr>
        <p:txBody>
          <a:bodyPr wrap="none" rtlCol="0">
            <a:spAutoFit/>
          </a:bodyPr>
          <a:lstStyle/>
          <a:p>
            <a:r>
              <a:rPr lang="tr-TR" dirty="0" smtClean="0">
                <a:solidFill>
                  <a:schemeClr val="bg1"/>
                </a:solidFill>
              </a:rPr>
              <a:t>14th IARTEM  </a:t>
            </a:r>
            <a:r>
              <a:rPr lang="tr-TR" dirty="0" err="1" smtClean="0">
                <a:solidFill>
                  <a:schemeClr val="bg1"/>
                </a:solidFill>
              </a:rPr>
              <a:t>Changing</a:t>
            </a:r>
            <a:r>
              <a:rPr lang="tr-TR" dirty="0" smtClean="0">
                <a:solidFill>
                  <a:schemeClr val="bg1"/>
                </a:solidFill>
              </a:rPr>
              <a:t> Media </a:t>
            </a:r>
            <a:r>
              <a:rPr lang="tr-TR" dirty="0" err="1" smtClean="0">
                <a:solidFill>
                  <a:schemeClr val="bg1"/>
                </a:solidFill>
              </a:rPr>
              <a:t>Changing</a:t>
            </a:r>
            <a:r>
              <a:rPr lang="tr-TR" dirty="0" smtClean="0">
                <a:solidFill>
                  <a:schemeClr val="bg1"/>
                </a:solidFill>
              </a:rPr>
              <a:t> School?  </a:t>
            </a:r>
            <a:r>
              <a:rPr lang="tr-TR" dirty="0" err="1" smtClean="0">
                <a:solidFill>
                  <a:schemeClr val="bg1"/>
                </a:solidFill>
              </a:rPr>
              <a:t>Congres</a:t>
            </a:r>
            <a:endParaRPr lang="tr-TR" dirty="0">
              <a:solidFill>
                <a:schemeClr val="bg1"/>
              </a:solidFill>
            </a:endParaRPr>
          </a:p>
        </p:txBody>
      </p:sp>
    </p:spTree>
    <p:extLst>
      <p:ext uri="{BB962C8B-B14F-4D97-AF65-F5344CB8AC3E}">
        <p14:creationId xmlns:p14="http://schemas.microsoft.com/office/powerpoint/2010/main" val="2825767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55770" y="13951"/>
            <a:ext cx="5488230" cy="857250"/>
          </a:xfrm>
        </p:spPr>
        <p:txBody>
          <a:bodyPr>
            <a:normAutofit fontScale="90000"/>
          </a:bodyPr>
          <a:lstStyle/>
          <a:p>
            <a:r>
              <a:rPr lang="tr-TR" sz="2800" b="1" dirty="0" err="1" smtClean="0">
                <a:solidFill>
                  <a:schemeClr val="bg1"/>
                </a:solidFill>
              </a:rPr>
              <a:t>Why</a:t>
            </a:r>
            <a:r>
              <a:rPr lang="tr-TR" sz="2800" b="1" dirty="0" smtClean="0">
                <a:solidFill>
                  <a:schemeClr val="bg1"/>
                </a:solidFill>
              </a:rPr>
              <a:t> </a:t>
            </a:r>
            <a:r>
              <a:rPr lang="tr-TR" sz="2800" b="1" dirty="0" err="1" smtClean="0">
                <a:solidFill>
                  <a:schemeClr val="bg1"/>
                </a:solidFill>
              </a:rPr>
              <a:t>are</a:t>
            </a:r>
            <a:r>
              <a:rPr lang="tr-TR" sz="2800" b="1" dirty="0" smtClean="0">
                <a:solidFill>
                  <a:schemeClr val="bg1"/>
                </a:solidFill>
              </a:rPr>
              <a:t> </a:t>
            </a:r>
            <a:r>
              <a:rPr lang="tr-TR" sz="2800" b="1" dirty="0" err="1" smtClean="0">
                <a:solidFill>
                  <a:schemeClr val="bg1"/>
                </a:solidFill>
              </a:rPr>
              <a:t>textbooks</a:t>
            </a:r>
            <a:r>
              <a:rPr lang="tr-TR" sz="2800" b="1" dirty="0" smtClean="0">
                <a:solidFill>
                  <a:schemeClr val="bg1"/>
                </a:solidFill>
              </a:rPr>
              <a:t> </a:t>
            </a:r>
            <a:r>
              <a:rPr lang="tr-TR" sz="2800" b="1" dirty="0" err="1" smtClean="0">
                <a:solidFill>
                  <a:schemeClr val="bg1"/>
                </a:solidFill>
              </a:rPr>
              <a:t>are</a:t>
            </a:r>
            <a:r>
              <a:rPr lang="tr-TR" sz="2800" b="1" dirty="0" smtClean="0">
                <a:solidFill>
                  <a:schemeClr val="bg1"/>
                </a:solidFill>
              </a:rPr>
              <a:t> </a:t>
            </a:r>
            <a:r>
              <a:rPr lang="tr-TR" sz="2800" b="1" dirty="0" err="1" smtClean="0">
                <a:solidFill>
                  <a:schemeClr val="bg1"/>
                </a:solidFill>
              </a:rPr>
              <a:t>important</a:t>
            </a:r>
            <a:r>
              <a:rPr lang="tr-TR" sz="2800" b="1" dirty="0" smtClean="0">
                <a:solidFill>
                  <a:schemeClr val="bg1"/>
                </a:solidFill>
              </a:rPr>
              <a:t> at </a:t>
            </a:r>
            <a:r>
              <a:rPr lang="tr-TR" sz="2800" b="1" dirty="0" err="1" smtClean="0">
                <a:solidFill>
                  <a:schemeClr val="bg1"/>
                </a:solidFill>
              </a:rPr>
              <a:t>language</a:t>
            </a:r>
            <a:r>
              <a:rPr lang="tr-TR" sz="2800" b="1" dirty="0" smtClean="0">
                <a:solidFill>
                  <a:schemeClr val="bg1"/>
                </a:solidFill>
              </a:rPr>
              <a:t> </a:t>
            </a:r>
            <a:r>
              <a:rPr lang="tr-TR" sz="2800" b="1" dirty="0" err="1" smtClean="0">
                <a:solidFill>
                  <a:schemeClr val="bg1"/>
                </a:solidFill>
              </a:rPr>
              <a:t>learning</a:t>
            </a:r>
            <a:r>
              <a:rPr lang="tr-TR" sz="2800" b="1" dirty="0" smtClean="0">
                <a:solidFill>
                  <a:schemeClr val="bg1"/>
                </a:solidFill>
              </a:rPr>
              <a:t>?</a:t>
            </a:r>
            <a:r>
              <a:rPr lang="tr-TR" sz="1600" dirty="0" smtClean="0">
                <a:solidFill>
                  <a:schemeClr val="bg1"/>
                </a:solidFill>
              </a:rPr>
              <a:t> </a:t>
            </a:r>
            <a:endParaRPr lang="tr-TR" sz="1600" b="1" dirty="0">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972954496"/>
              </p:ext>
            </p:extLst>
          </p:nvPr>
        </p:nvGraphicFramePr>
        <p:xfrm>
          <a:off x="449263" y="891995"/>
          <a:ext cx="8245475" cy="4123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7320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503065" y="281175"/>
            <a:ext cx="5497379" cy="610821"/>
          </a:xfrm>
        </p:spPr>
        <p:txBody>
          <a:bodyPr>
            <a:normAutofit fontScale="90000"/>
          </a:bodyPr>
          <a:lstStyle/>
          <a:p>
            <a:r>
              <a:rPr lang="tr-TR" dirty="0" smtClean="0"/>
              <a:t>             </a:t>
            </a:r>
            <a:r>
              <a:rPr lang="tr-TR" dirty="0" err="1" smtClean="0">
                <a:solidFill>
                  <a:schemeClr val="bg1"/>
                </a:solidFill>
              </a:rPr>
              <a:t>Why</a:t>
            </a:r>
            <a:r>
              <a:rPr lang="tr-TR" dirty="0" smtClean="0">
                <a:solidFill>
                  <a:schemeClr val="bg1"/>
                </a:solidFill>
              </a:rPr>
              <a:t> </a:t>
            </a:r>
            <a:r>
              <a:rPr lang="tr-TR" dirty="0" err="1" smtClean="0">
                <a:solidFill>
                  <a:schemeClr val="bg1"/>
                </a:solidFill>
              </a:rPr>
              <a:t>are</a:t>
            </a:r>
            <a:r>
              <a:rPr lang="tr-TR" dirty="0" smtClean="0">
                <a:solidFill>
                  <a:schemeClr val="bg1"/>
                </a:solidFill>
              </a:rPr>
              <a:t> </a:t>
            </a:r>
            <a:r>
              <a:rPr lang="tr-TR" dirty="0" err="1" smtClean="0">
                <a:solidFill>
                  <a:schemeClr val="bg1"/>
                </a:solidFill>
              </a:rPr>
              <a:t>textbooks</a:t>
            </a:r>
            <a:r>
              <a:rPr lang="tr-TR" dirty="0" smtClean="0">
                <a:solidFill>
                  <a:schemeClr val="bg1"/>
                </a:solidFill>
              </a:rPr>
              <a:t> </a:t>
            </a:r>
            <a:r>
              <a:rPr lang="tr-TR" dirty="0" err="1" smtClean="0">
                <a:solidFill>
                  <a:schemeClr val="bg1"/>
                </a:solidFill>
              </a:rPr>
              <a:t>are</a:t>
            </a:r>
            <a:r>
              <a:rPr lang="tr-TR" dirty="0" smtClean="0">
                <a:solidFill>
                  <a:schemeClr val="bg1"/>
                </a:solidFill>
              </a:rPr>
              <a:t> </a:t>
            </a:r>
            <a:r>
              <a:rPr lang="tr-TR" dirty="0" err="1" smtClean="0">
                <a:solidFill>
                  <a:schemeClr val="bg1"/>
                </a:solidFill>
              </a:rPr>
              <a:t>important</a:t>
            </a:r>
            <a:r>
              <a:rPr lang="tr-TR" dirty="0" smtClean="0">
                <a:solidFill>
                  <a:schemeClr val="bg1"/>
                </a:solidFill>
              </a:rPr>
              <a:t>?</a:t>
            </a:r>
            <a:endParaRPr lang="tr-TR" dirty="0">
              <a:solidFill>
                <a:schemeClr val="bg1"/>
              </a:solidFill>
            </a:endParaRPr>
          </a:p>
        </p:txBody>
      </p:sp>
      <p:sp>
        <p:nvSpPr>
          <p:cNvPr id="6" name="Metin kutusu 5"/>
          <p:cNvSpPr txBox="1"/>
          <p:nvPr/>
        </p:nvSpPr>
        <p:spPr>
          <a:xfrm>
            <a:off x="907080" y="1350110"/>
            <a:ext cx="7787955" cy="4247317"/>
          </a:xfrm>
          <a:prstGeom prst="rect">
            <a:avLst/>
          </a:prstGeom>
          <a:noFill/>
        </p:spPr>
        <p:txBody>
          <a:bodyPr wrap="square" rtlCol="0">
            <a:spAutoFit/>
          </a:bodyPr>
          <a:lstStyle/>
          <a:p>
            <a:pPr marL="285750" indent="-285750">
              <a:buFont typeface="Arial" pitchFamily="34" charset="0"/>
              <a:buChar char="•"/>
            </a:pPr>
            <a:r>
              <a:rPr lang="en-US" sz="2000" dirty="0" err="1" smtClean="0">
                <a:solidFill>
                  <a:schemeClr val="bg1"/>
                </a:solidFill>
              </a:rPr>
              <a:t>Pingel</a:t>
            </a:r>
            <a:r>
              <a:rPr lang="en-US" sz="2000" dirty="0" smtClean="0">
                <a:solidFill>
                  <a:schemeClr val="bg1"/>
                </a:solidFill>
              </a:rPr>
              <a:t> </a:t>
            </a:r>
            <a:r>
              <a:rPr lang="en-US" sz="2000" dirty="0">
                <a:solidFill>
                  <a:schemeClr val="bg1"/>
                </a:solidFill>
              </a:rPr>
              <a:t>(2010: 7) states that textbooks contain fictional texts, books and stories with a lot of information, reality, and numerical data, so there are clear signs that the textbooks contain behavioral patterns, norms and rules that adults want to convey to future </a:t>
            </a:r>
            <a:r>
              <a:rPr lang="en-US" sz="2000" dirty="0" smtClean="0">
                <a:solidFill>
                  <a:schemeClr val="bg1"/>
                </a:solidFill>
              </a:rPr>
              <a:t>generations</a:t>
            </a:r>
            <a:r>
              <a:rPr lang="tr-TR" sz="2000" dirty="0" smtClean="0">
                <a:solidFill>
                  <a:schemeClr val="bg1"/>
                </a:solidFill>
              </a:rPr>
              <a:t>.</a:t>
            </a:r>
          </a:p>
          <a:p>
            <a:pPr marL="285750" indent="-285750">
              <a:buFont typeface="Arial" pitchFamily="34" charset="0"/>
              <a:buChar char="•"/>
            </a:pPr>
            <a:r>
              <a:rPr lang="en-US" sz="2000" dirty="0">
                <a:solidFill>
                  <a:schemeClr val="bg1"/>
                </a:solidFill>
              </a:rPr>
              <a:t>Apple (1993) defines textbooks as "official knowledge of the communities” that set international boundaries. </a:t>
            </a:r>
            <a:endParaRPr lang="tr-TR" sz="2000" dirty="0" smtClean="0">
              <a:solidFill>
                <a:schemeClr val="bg1"/>
              </a:solidFill>
            </a:endParaRPr>
          </a:p>
          <a:p>
            <a:pPr marL="285750" indent="-285750">
              <a:buFont typeface="Arial" pitchFamily="34" charset="0"/>
              <a:buChar char="•"/>
            </a:pPr>
            <a:r>
              <a:rPr lang="en-US" sz="2000" dirty="0">
                <a:solidFill>
                  <a:schemeClr val="bg1"/>
                </a:solidFill>
              </a:rPr>
              <a:t>Touraine (2000: 265) notes that textbooks are one of the most important elements reflecting the dynamics and structure of the society. </a:t>
            </a:r>
            <a:endParaRPr lang="tr-TR" sz="2000" dirty="0" smtClean="0">
              <a:solidFill>
                <a:schemeClr val="bg1"/>
              </a:solidFill>
            </a:endParaRPr>
          </a:p>
          <a:p>
            <a:pPr marL="285750" indent="-285750">
              <a:buFont typeface="Arial" pitchFamily="34" charset="0"/>
              <a:buChar char="•"/>
            </a:pPr>
            <a:endParaRPr lang="tr-TR" dirty="0">
              <a:solidFill>
                <a:schemeClr val="bg1"/>
              </a:solidFill>
            </a:endParaRPr>
          </a:p>
          <a:p>
            <a:pPr marL="285750" indent="-285750">
              <a:buFont typeface="Arial" pitchFamily="34" charset="0"/>
              <a:buChar char="•"/>
            </a:pPr>
            <a:endParaRPr lang="tr-TR" dirty="0" smtClean="0">
              <a:solidFill>
                <a:schemeClr val="bg1"/>
              </a:solidFill>
            </a:endParaRPr>
          </a:p>
          <a:p>
            <a:pPr marL="285750" indent="-285750">
              <a:buFont typeface="Arial" pitchFamily="34" charset="0"/>
              <a:buChar char="•"/>
            </a:pPr>
            <a:endParaRPr lang="tr-TR" dirty="0">
              <a:solidFill>
                <a:schemeClr val="bg1"/>
              </a:solidFill>
            </a:endParaRPr>
          </a:p>
          <a:p>
            <a:pPr marL="285750" indent="-285750">
              <a:buFont typeface="Arial" pitchFamily="34" charset="0"/>
              <a:buChar char="•"/>
            </a:pPr>
            <a:endParaRPr lang="tr-TR" dirty="0" smtClean="0">
              <a:solidFill>
                <a:schemeClr val="bg1"/>
              </a:solidFill>
            </a:endParaRPr>
          </a:p>
          <a:p>
            <a:pPr marL="285750" indent="-285750">
              <a:buFont typeface="Arial" pitchFamily="34" charset="0"/>
              <a:buChar char="•"/>
            </a:pPr>
            <a:endParaRPr lang="tr-TR" dirty="0">
              <a:solidFill>
                <a:schemeClr val="bg1"/>
              </a:solidFill>
            </a:endParaRPr>
          </a:p>
        </p:txBody>
      </p:sp>
    </p:spTree>
    <p:extLst>
      <p:ext uri="{BB962C8B-B14F-4D97-AF65-F5344CB8AC3E}">
        <p14:creationId xmlns:p14="http://schemas.microsoft.com/office/powerpoint/2010/main" val="177376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55770" y="128470"/>
            <a:ext cx="5039264" cy="763527"/>
          </a:xfrm>
        </p:spPr>
        <p:txBody>
          <a:bodyPr>
            <a:normAutofit fontScale="90000"/>
          </a:bodyPr>
          <a:lstStyle/>
          <a:p>
            <a:r>
              <a:rPr lang="en-US" dirty="0">
                <a:solidFill>
                  <a:schemeClr val="bg1"/>
                </a:solidFill>
              </a:rPr>
              <a:t>Discrimination Types in Turkish for Foreigner Books</a:t>
            </a:r>
            <a:endParaRPr lang="tr-TR" dirty="0"/>
          </a:p>
        </p:txBody>
      </p:sp>
      <p:sp>
        <p:nvSpPr>
          <p:cNvPr id="3" name="İçerik Yer Tutucusu 2"/>
          <p:cNvSpPr>
            <a:spLocks noGrp="1"/>
          </p:cNvSpPr>
          <p:nvPr>
            <p:ph idx="1"/>
          </p:nvPr>
        </p:nvSpPr>
        <p:spPr/>
        <p:txBody>
          <a:bodyPr/>
          <a:lstStyle/>
          <a:p>
            <a:pPr marL="0" indent="0" algn="just">
              <a:buNone/>
            </a:pPr>
            <a:r>
              <a:rPr lang="tr-TR" dirty="0" smtClean="0"/>
              <a:t>  </a:t>
            </a:r>
            <a:r>
              <a:rPr lang="en-US" dirty="0" smtClean="0"/>
              <a:t>It </a:t>
            </a:r>
            <a:r>
              <a:rPr lang="en-US" dirty="0"/>
              <a:t>is argued that the explicit or implicit messages in text books may lead to social polarization and the formation of societal mental boundaries and the stereotypical </a:t>
            </a:r>
            <a:r>
              <a:rPr lang="en-US" dirty="0" smtClean="0"/>
              <a:t>beliefs</a:t>
            </a:r>
            <a:r>
              <a:rPr lang="tr-TR" dirty="0" smtClean="0"/>
              <a:t> </a:t>
            </a:r>
            <a:r>
              <a:rPr lang="tr-TR" dirty="0" err="1" smtClean="0"/>
              <a:t>and</a:t>
            </a:r>
            <a:r>
              <a:rPr lang="tr-TR" dirty="0" smtClean="0"/>
              <a:t> </a:t>
            </a:r>
            <a:r>
              <a:rPr lang="tr-TR" dirty="0" err="1" smtClean="0"/>
              <a:t>disrimination</a:t>
            </a:r>
            <a:r>
              <a:rPr lang="en-US" dirty="0" smtClean="0"/>
              <a:t> </a:t>
            </a:r>
            <a:r>
              <a:rPr lang="en-US" dirty="0"/>
              <a:t>in society</a:t>
            </a:r>
            <a:r>
              <a:rPr lang="en-US" dirty="0" smtClean="0"/>
              <a:t>.</a:t>
            </a:r>
            <a:r>
              <a:rPr lang="tr-TR" dirty="0" smtClean="0"/>
              <a:t> </a:t>
            </a:r>
          </a:p>
          <a:p>
            <a:pPr marL="0" indent="0" algn="just">
              <a:buNone/>
            </a:pPr>
            <a:endParaRPr lang="tr-TR" dirty="0" smtClean="0"/>
          </a:p>
        </p:txBody>
      </p:sp>
    </p:spTree>
    <p:extLst>
      <p:ext uri="{BB962C8B-B14F-4D97-AF65-F5344CB8AC3E}">
        <p14:creationId xmlns:p14="http://schemas.microsoft.com/office/powerpoint/2010/main" val="3380752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en-US" dirty="0"/>
              <a:t> </a:t>
            </a:r>
            <a:endParaRPr lang="tr-TR" dirty="0" smtClean="0"/>
          </a:p>
        </p:txBody>
      </p:sp>
      <p:sp>
        <p:nvSpPr>
          <p:cNvPr id="3" name="İçerik Yer Tutucusu 2"/>
          <p:cNvSpPr>
            <a:spLocks noGrp="1"/>
          </p:cNvSpPr>
          <p:nvPr>
            <p:ph idx="1"/>
          </p:nvPr>
        </p:nvSpPr>
        <p:spPr/>
        <p:txBody>
          <a:bodyPr>
            <a:normAutofit fontScale="70000" lnSpcReduction="20000"/>
          </a:bodyPr>
          <a:lstStyle/>
          <a:p>
            <a:pPr marL="0" indent="0">
              <a:buNone/>
            </a:pPr>
            <a:endParaRPr lang="tr-TR" dirty="0" smtClean="0"/>
          </a:p>
          <a:p>
            <a:pPr marL="0" indent="0" algn="just">
              <a:buNone/>
            </a:pPr>
            <a:r>
              <a:rPr lang="en-US" dirty="0" err="1"/>
              <a:t>Altbach</a:t>
            </a:r>
            <a:r>
              <a:rPr lang="en-US" dirty="0"/>
              <a:t> (2010) notes that the social conflicts and struggles in textbooks </a:t>
            </a:r>
            <a:r>
              <a:rPr lang="en-US" dirty="0" smtClean="0"/>
              <a:t>are </a:t>
            </a:r>
            <a:r>
              <a:rPr lang="en-US" dirty="0"/>
              <a:t>one of the most important issues nowadays the educational practice, as the reflections of national identity are included in educational texts. </a:t>
            </a:r>
            <a:endParaRPr lang="tr-TR" dirty="0" smtClean="0"/>
          </a:p>
          <a:p>
            <a:pPr marL="0" indent="0" algn="just">
              <a:buNone/>
            </a:pPr>
            <a:r>
              <a:rPr lang="en-US" dirty="0" err="1" smtClean="0"/>
              <a:t>Herglson</a:t>
            </a:r>
            <a:r>
              <a:rPr lang="en-US" dirty="0" smtClean="0"/>
              <a:t> </a:t>
            </a:r>
            <a:r>
              <a:rPr lang="en-US" dirty="0"/>
              <a:t>(2010) points out that as a result of economical, political and social concerns of publishing houses, the authors are criticized to be  a spokesman of the pressure groups.  The idea of objective, unbiased information in text books could be an illusion . </a:t>
            </a:r>
            <a:endParaRPr lang="tr-TR" dirty="0" smtClean="0"/>
          </a:p>
          <a:p>
            <a:pPr marL="0" indent="0" algn="just">
              <a:buNone/>
            </a:pPr>
            <a:r>
              <a:rPr lang="en-US" dirty="0" smtClean="0"/>
              <a:t>Fleming </a:t>
            </a:r>
            <a:r>
              <a:rPr lang="en-US" dirty="0"/>
              <a:t>(1990:7) argues that it is more crucial to provide objective knowledge  and basic skills  in the course materials, such as improving  writing and reading and gaining critical thinking ability by using ethical systems rather than emphasizing </a:t>
            </a:r>
            <a:r>
              <a:rPr lang="en-US" dirty="0" smtClean="0"/>
              <a:t>nationalism</a:t>
            </a:r>
            <a:r>
              <a:rPr lang="tr-TR" dirty="0" smtClean="0"/>
              <a:t>.</a:t>
            </a:r>
          </a:p>
          <a:p>
            <a:endParaRPr lang="tr-TR" dirty="0"/>
          </a:p>
        </p:txBody>
      </p:sp>
      <p:sp>
        <p:nvSpPr>
          <p:cNvPr id="5" name="Başlık 1"/>
          <p:cNvSpPr txBox="1">
            <a:spLocks/>
          </p:cNvSpPr>
          <p:nvPr/>
        </p:nvSpPr>
        <p:spPr>
          <a:xfrm>
            <a:off x="3655770" y="128470"/>
            <a:ext cx="5039264" cy="763527"/>
          </a:xfrm>
          <a:prstGeom prst="rect">
            <a:avLst/>
          </a:prstGeom>
        </p:spPr>
        <p:txBody>
          <a:bodyPr vert="horz" lIns="91440" tIns="45720" rIns="91440" bIns="45720" rtlCol="0" anchor="ctr">
            <a:normAutofit fontScale="75000" lnSpcReduction="20000"/>
          </a:bodyPr>
          <a:lstStyle>
            <a:lvl1pPr algn="r" defTabSz="914400" rtl="0" eaLnBrk="1" latinLnBrk="0" hangingPunct="1">
              <a:spcBef>
                <a:spcPct val="0"/>
              </a:spcBef>
              <a:buNone/>
              <a:defRPr sz="3600" kern="1200" baseline="0">
                <a:solidFill>
                  <a:srgbClr val="FF0000"/>
                </a:solidFill>
                <a:effectLst>
                  <a:outerShdw blurRad="50800" dist="38100" dir="2700000" algn="tl" rotWithShape="0">
                    <a:prstClr val="black">
                      <a:alpha val="40000"/>
                    </a:prstClr>
                  </a:outerShdw>
                </a:effectLst>
                <a:latin typeface="+mj-lt"/>
                <a:ea typeface="+mj-ea"/>
                <a:cs typeface="+mj-cs"/>
              </a:defRPr>
            </a:lvl1pPr>
          </a:lstStyle>
          <a:p>
            <a:r>
              <a:rPr lang="en-US" dirty="0" smtClean="0">
                <a:solidFill>
                  <a:schemeClr val="bg1"/>
                </a:solidFill>
              </a:rPr>
              <a:t>Discrimination Types in Turkish for Foreigner Books</a:t>
            </a:r>
            <a:endParaRPr lang="tr-TR" dirty="0"/>
          </a:p>
        </p:txBody>
      </p:sp>
    </p:spTree>
    <p:extLst>
      <p:ext uri="{BB962C8B-B14F-4D97-AF65-F5344CB8AC3E}">
        <p14:creationId xmlns:p14="http://schemas.microsoft.com/office/powerpoint/2010/main" val="2534983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61456" y="281175"/>
            <a:ext cx="7482544" cy="610821"/>
          </a:xfrm>
        </p:spPr>
        <p:txBody>
          <a:bodyPr>
            <a:normAutofit fontScale="90000"/>
          </a:bodyPr>
          <a:lstStyle/>
          <a:p>
            <a:r>
              <a:rPr lang="tr-TR" dirty="0" err="1" smtClean="0">
                <a:solidFill>
                  <a:schemeClr val="bg1"/>
                </a:solidFill>
              </a:rPr>
              <a:t>The</a:t>
            </a:r>
            <a:r>
              <a:rPr lang="tr-TR" dirty="0" smtClean="0">
                <a:solidFill>
                  <a:schemeClr val="bg1"/>
                </a:solidFill>
              </a:rPr>
              <a:t> Definition of </a:t>
            </a:r>
            <a:r>
              <a:rPr lang="tr-TR" dirty="0" err="1" smtClean="0">
                <a:solidFill>
                  <a:schemeClr val="bg1"/>
                </a:solidFill>
              </a:rPr>
              <a:t>Discrimination</a:t>
            </a:r>
            <a:endParaRPr lang="tr-TR" dirty="0">
              <a:solidFill>
                <a:schemeClr val="bg1"/>
              </a:solidFill>
            </a:endParaRPr>
          </a:p>
        </p:txBody>
      </p:sp>
      <p:sp>
        <p:nvSpPr>
          <p:cNvPr id="3" name="İçerik Yer Tutucusu 2"/>
          <p:cNvSpPr>
            <a:spLocks noGrp="1"/>
          </p:cNvSpPr>
          <p:nvPr>
            <p:ph idx="1"/>
          </p:nvPr>
        </p:nvSpPr>
        <p:spPr>
          <a:xfrm>
            <a:off x="448966" y="1044700"/>
            <a:ext cx="8246070" cy="3817623"/>
          </a:xfrm>
        </p:spPr>
        <p:txBody>
          <a:bodyPr/>
          <a:lstStyle/>
          <a:p>
            <a:pPr marL="0" indent="0">
              <a:buNone/>
            </a:pPr>
            <a:endParaRPr lang="tr-TR"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75" y="1350110"/>
            <a:ext cx="7482545" cy="3359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3706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endParaRPr lang="tr-TR"/>
          </a:p>
        </p:txBody>
      </p:sp>
      <p:sp>
        <p:nvSpPr>
          <p:cNvPr id="3" name="İçerik Yer Tutucusu 2"/>
          <p:cNvSpPr>
            <a:spLocks noGrp="1"/>
          </p:cNvSpPr>
          <p:nvPr>
            <p:ph idx="1"/>
          </p:nvPr>
        </p:nvSpPr>
        <p:spPr/>
        <p:txBody>
          <a:bodyPr/>
          <a:lstStyle/>
          <a:p>
            <a:pPr marL="0" indent="0" algn="just">
              <a:buNone/>
            </a:pPr>
            <a:r>
              <a:rPr lang="tr-TR" dirty="0" smtClean="0"/>
              <a:t>     </a:t>
            </a:r>
            <a:r>
              <a:rPr lang="en-US" dirty="0" smtClean="0"/>
              <a:t>Discrimination </a:t>
            </a:r>
            <a:r>
              <a:rPr lang="en-US" dirty="0"/>
              <a:t>occurs when people are treated less </a:t>
            </a:r>
            <a:r>
              <a:rPr lang="en-US" dirty="0" err="1"/>
              <a:t>favourably</a:t>
            </a:r>
            <a:r>
              <a:rPr lang="en-US" dirty="0"/>
              <a:t> than other people are in a comparable situation only because they belong, or are perceived to belong to a certain group or category of </a:t>
            </a:r>
            <a:r>
              <a:rPr lang="en-US" dirty="0" smtClean="0"/>
              <a:t>people</a:t>
            </a:r>
            <a:endParaRPr lang="tr-TR" dirty="0"/>
          </a:p>
          <a:p>
            <a:pPr marL="0" indent="0" algn="just">
              <a:buNone/>
            </a:pPr>
            <a:r>
              <a:rPr lang="tr-TR" dirty="0" smtClean="0"/>
              <a:t>(</a:t>
            </a:r>
            <a:r>
              <a:rPr lang="en-US" dirty="0"/>
              <a:t>European Union Agency for Fundamental </a:t>
            </a:r>
            <a:r>
              <a:rPr lang="en-US" dirty="0" smtClean="0"/>
              <a:t>Rights</a:t>
            </a:r>
            <a:r>
              <a:rPr lang="tr-TR" dirty="0" smtClean="0"/>
              <a:t>, 2017)</a:t>
            </a:r>
            <a:endParaRPr lang="tr-TR" dirty="0"/>
          </a:p>
        </p:txBody>
      </p:sp>
    </p:spTree>
    <p:extLst>
      <p:ext uri="{BB962C8B-B14F-4D97-AF65-F5344CB8AC3E}">
        <p14:creationId xmlns:p14="http://schemas.microsoft.com/office/powerpoint/2010/main" val="3237337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solidFill>
                  <a:schemeClr val="bg1"/>
                </a:solidFill>
              </a:rPr>
              <a:t>Discrimination</a:t>
            </a:r>
            <a:r>
              <a:rPr lang="tr-TR" dirty="0" smtClean="0">
                <a:solidFill>
                  <a:schemeClr val="bg1"/>
                </a:solidFill>
              </a:rPr>
              <a:t> </a:t>
            </a:r>
            <a:r>
              <a:rPr lang="tr-TR" dirty="0" err="1" smtClean="0">
                <a:solidFill>
                  <a:schemeClr val="bg1"/>
                </a:solidFill>
              </a:rPr>
              <a:t>Types</a:t>
            </a:r>
            <a:endParaRPr lang="tr-TR" dirty="0">
              <a:solidFill>
                <a:schemeClr val="bg1"/>
              </a:solidFill>
            </a:endParaRPr>
          </a:p>
        </p:txBody>
      </p:sp>
      <p:sp>
        <p:nvSpPr>
          <p:cNvPr id="3" name="İçerik Yer Tutucusu 2"/>
          <p:cNvSpPr>
            <a:spLocks noGrp="1"/>
          </p:cNvSpPr>
          <p:nvPr>
            <p:ph idx="1"/>
          </p:nvPr>
        </p:nvSpPr>
        <p:spPr>
          <a:xfrm>
            <a:off x="448965" y="1197404"/>
            <a:ext cx="8856889" cy="3946095"/>
          </a:xfrm>
        </p:spPr>
        <p:txBody>
          <a:bodyPr>
            <a:normAutofit/>
          </a:bodyPr>
          <a:lstStyle/>
          <a:p>
            <a:pPr algn="just"/>
            <a:r>
              <a:rPr lang="tr-TR" dirty="0" err="1" smtClean="0"/>
              <a:t>The</a:t>
            </a:r>
            <a:r>
              <a:rPr lang="tr-TR" dirty="0" smtClean="0"/>
              <a:t> </a:t>
            </a:r>
            <a:r>
              <a:rPr lang="tr-TR" dirty="0" err="1" smtClean="0"/>
              <a:t>Type</a:t>
            </a:r>
            <a:r>
              <a:rPr lang="tr-TR" dirty="0" smtClean="0"/>
              <a:t> of </a:t>
            </a:r>
            <a:r>
              <a:rPr lang="tr-TR" dirty="0" err="1" smtClean="0"/>
              <a:t>Discrimination</a:t>
            </a:r>
            <a:r>
              <a:rPr lang="tr-TR" dirty="0" smtClean="0"/>
              <a:t> </a:t>
            </a:r>
            <a:r>
              <a:rPr lang="tr-TR" dirty="0" err="1" smtClean="0"/>
              <a:t>declared</a:t>
            </a:r>
            <a:r>
              <a:rPr lang="tr-TR" dirty="0" smtClean="0"/>
              <a:t> in </a:t>
            </a:r>
            <a:r>
              <a:rPr lang="tr-TR" dirty="0" err="1" smtClean="0"/>
              <a:t>the</a:t>
            </a:r>
            <a:r>
              <a:rPr lang="tr-TR" dirty="0" smtClean="0"/>
              <a:t> </a:t>
            </a:r>
            <a:r>
              <a:rPr lang="en-US" dirty="0"/>
              <a:t>European Non Discrimination Law by European Union Agency for Fundamental </a:t>
            </a:r>
            <a:r>
              <a:rPr lang="en-US" dirty="0" smtClean="0"/>
              <a:t>Rights</a:t>
            </a:r>
            <a:endParaRPr lang="tr-TR" dirty="0" smtClean="0"/>
          </a:p>
        </p:txBody>
      </p:sp>
      <p:sp>
        <p:nvSpPr>
          <p:cNvPr id="5" name="Metin kutusu 4"/>
          <p:cNvSpPr txBox="1"/>
          <p:nvPr/>
        </p:nvSpPr>
        <p:spPr>
          <a:xfrm>
            <a:off x="601670" y="2571750"/>
            <a:ext cx="8246069" cy="2031325"/>
          </a:xfrm>
          <a:prstGeom prst="rect">
            <a:avLst/>
          </a:prstGeom>
          <a:noFill/>
        </p:spPr>
        <p:txBody>
          <a:bodyPr wrap="square" numCol="2" rtlCol="0">
            <a:spAutoFit/>
          </a:bodyPr>
          <a:lstStyle/>
          <a:p>
            <a:pPr marL="285750" indent="-285750">
              <a:buFont typeface="Arial" pitchFamily="34" charset="0"/>
              <a:buChar char="•"/>
            </a:pPr>
            <a:r>
              <a:rPr lang="tr-TR" dirty="0" smtClean="0">
                <a:solidFill>
                  <a:schemeClr val="bg1"/>
                </a:solidFill>
              </a:rPr>
              <a:t>Age</a:t>
            </a:r>
            <a:endParaRPr lang="tr-TR" dirty="0">
              <a:solidFill>
                <a:schemeClr val="bg1"/>
              </a:solidFill>
            </a:endParaRPr>
          </a:p>
          <a:p>
            <a:pPr marL="285750" indent="-285750">
              <a:buFont typeface="Arial" pitchFamily="34" charset="0"/>
              <a:buChar char="•"/>
            </a:pPr>
            <a:r>
              <a:rPr lang="en-US" dirty="0" smtClean="0">
                <a:solidFill>
                  <a:schemeClr val="bg1"/>
                </a:solidFill>
              </a:rPr>
              <a:t>Race</a:t>
            </a:r>
            <a:endParaRPr lang="tr-TR" dirty="0" smtClean="0">
              <a:solidFill>
                <a:schemeClr val="bg1"/>
              </a:solidFill>
            </a:endParaRPr>
          </a:p>
          <a:p>
            <a:pPr marL="285750" indent="-285750">
              <a:buFont typeface="Arial" pitchFamily="34" charset="0"/>
              <a:buChar char="•"/>
            </a:pPr>
            <a:r>
              <a:rPr lang="en-US" dirty="0" smtClean="0">
                <a:solidFill>
                  <a:schemeClr val="bg1"/>
                </a:solidFill>
              </a:rPr>
              <a:t>Ethnicity</a:t>
            </a:r>
            <a:endParaRPr lang="tr-TR" dirty="0" smtClean="0">
              <a:solidFill>
                <a:schemeClr val="bg1"/>
              </a:solidFill>
            </a:endParaRPr>
          </a:p>
          <a:p>
            <a:pPr marL="285750" indent="-285750" algn="just">
              <a:buFont typeface="Arial" pitchFamily="34" charset="0"/>
              <a:buChar char="•"/>
            </a:pPr>
            <a:r>
              <a:rPr lang="tr-TR" dirty="0" err="1" smtClean="0">
                <a:solidFill>
                  <a:schemeClr val="bg1"/>
                </a:solidFill>
              </a:rPr>
              <a:t>Disability</a:t>
            </a:r>
            <a:endParaRPr lang="tr-TR" dirty="0" smtClean="0">
              <a:solidFill>
                <a:schemeClr val="bg1"/>
              </a:solidFill>
            </a:endParaRPr>
          </a:p>
          <a:p>
            <a:pPr marL="285750" indent="-285750">
              <a:buFont typeface="Arial" pitchFamily="34" charset="0"/>
              <a:buChar char="•"/>
            </a:pPr>
            <a:r>
              <a:rPr lang="tr-TR" dirty="0" smtClean="0">
                <a:solidFill>
                  <a:schemeClr val="bg1"/>
                </a:solidFill>
              </a:rPr>
              <a:t>Skin </a:t>
            </a:r>
            <a:r>
              <a:rPr lang="tr-TR" dirty="0" err="1" smtClean="0">
                <a:solidFill>
                  <a:schemeClr val="bg1"/>
                </a:solidFill>
              </a:rPr>
              <a:t>Colour</a:t>
            </a:r>
            <a:endParaRPr lang="tr-TR" dirty="0" smtClean="0">
              <a:solidFill>
                <a:schemeClr val="bg1"/>
              </a:solidFill>
            </a:endParaRPr>
          </a:p>
          <a:p>
            <a:pPr marL="285750" indent="-285750">
              <a:buFont typeface="Arial" pitchFamily="34" charset="0"/>
              <a:buChar char="•"/>
            </a:pPr>
            <a:r>
              <a:rPr lang="tr-TR" dirty="0" err="1" smtClean="0">
                <a:solidFill>
                  <a:schemeClr val="bg1"/>
                </a:solidFill>
              </a:rPr>
              <a:t>Gender</a:t>
            </a:r>
            <a:r>
              <a:rPr lang="tr-TR" dirty="0" smtClean="0">
                <a:solidFill>
                  <a:schemeClr val="bg1"/>
                </a:solidFill>
              </a:rPr>
              <a:t> /</a:t>
            </a:r>
            <a:r>
              <a:rPr lang="tr-TR" dirty="0" err="1" smtClean="0">
                <a:solidFill>
                  <a:schemeClr val="bg1"/>
                </a:solidFill>
              </a:rPr>
              <a:t>Sexual</a:t>
            </a:r>
            <a:r>
              <a:rPr lang="tr-TR" dirty="0" smtClean="0">
                <a:solidFill>
                  <a:schemeClr val="bg1"/>
                </a:solidFill>
              </a:rPr>
              <a:t> </a:t>
            </a:r>
            <a:r>
              <a:rPr lang="tr-TR" dirty="0" err="1" smtClean="0">
                <a:solidFill>
                  <a:schemeClr val="bg1"/>
                </a:solidFill>
              </a:rPr>
              <a:t>Orientation</a:t>
            </a:r>
            <a:endParaRPr lang="tr-TR" dirty="0" smtClean="0">
              <a:solidFill>
                <a:schemeClr val="bg1"/>
              </a:solidFill>
            </a:endParaRPr>
          </a:p>
          <a:p>
            <a:pPr marL="285750" indent="-285750">
              <a:buFont typeface="Arial" pitchFamily="34" charset="0"/>
              <a:buChar char="•"/>
            </a:pPr>
            <a:r>
              <a:rPr lang="tr-TR" dirty="0" smtClean="0">
                <a:solidFill>
                  <a:schemeClr val="bg1"/>
                </a:solidFill>
              </a:rPr>
              <a:t>O</a:t>
            </a:r>
            <a:r>
              <a:rPr lang="en-US" dirty="0" err="1" smtClean="0">
                <a:solidFill>
                  <a:schemeClr val="bg1"/>
                </a:solidFill>
              </a:rPr>
              <a:t>ccupation</a:t>
            </a:r>
            <a:endParaRPr lang="tr-TR" dirty="0" smtClean="0">
              <a:solidFill>
                <a:schemeClr val="bg1"/>
              </a:solidFill>
            </a:endParaRPr>
          </a:p>
          <a:p>
            <a:pPr marL="285750" indent="-285750">
              <a:buFont typeface="Arial" pitchFamily="34" charset="0"/>
              <a:buChar char="•"/>
            </a:pPr>
            <a:r>
              <a:rPr lang="en-US" dirty="0" smtClean="0">
                <a:solidFill>
                  <a:schemeClr val="bg1"/>
                </a:solidFill>
              </a:rPr>
              <a:t> </a:t>
            </a:r>
            <a:r>
              <a:rPr lang="tr-TR" dirty="0" smtClean="0">
                <a:solidFill>
                  <a:schemeClr val="bg1"/>
                </a:solidFill>
              </a:rPr>
              <a:t>P</a:t>
            </a:r>
            <a:r>
              <a:rPr lang="en-US" dirty="0" err="1" smtClean="0">
                <a:solidFill>
                  <a:schemeClr val="bg1"/>
                </a:solidFill>
              </a:rPr>
              <a:t>regnancy</a:t>
            </a:r>
            <a:endParaRPr lang="tr-TR" dirty="0" smtClean="0">
              <a:solidFill>
                <a:schemeClr val="bg1"/>
              </a:solidFill>
            </a:endParaRPr>
          </a:p>
          <a:p>
            <a:pPr marL="285750" indent="-285750">
              <a:buFont typeface="Arial" pitchFamily="34" charset="0"/>
              <a:buChar char="•"/>
            </a:pPr>
            <a:r>
              <a:rPr lang="en-US" dirty="0" smtClean="0">
                <a:solidFill>
                  <a:schemeClr val="bg1"/>
                </a:solidFill>
              </a:rPr>
              <a:t> </a:t>
            </a:r>
            <a:r>
              <a:rPr lang="tr-TR" dirty="0" smtClean="0">
                <a:solidFill>
                  <a:schemeClr val="bg1"/>
                </a:solidFill>
              </a:rPr>
              <a:t>I</a:t>
            </a:r>
            <a:r>
              <a:rPr lang="en-US" dirty="0" err="1" smtClean="0">
                <a:solidFill>
                  <a:schemeClr val="bg1"/>
                </a:solidFill>
              </a:rPr>
              <a:t>ndividual</a:t>
            </a:r>
            <a:r>
              <a:rPr lang="en-US" dirty="0" smtClean="0">
                <a:solidFill>
                  <a:schemeClr val="bg1"/>
                </a:solidFill>
              </a:rPr>
              <a:t> differences</a:t>
            </a:r>
            <a:endParaRPr lang="tr-TR" dirty="0" smtClean="0">
              <a:solidFill>
                <a:schemeClr val="bg1"/>
              </a:solidFill>
            </a:endParaRPr>
          </a:p>
          <a:p>
            <a:pPr marL="285750" indent="-285750">
              <a:buFont typeface="Arial" pitchFamily="34" charset="0"/>
              <a:buChar char="•"/>
            </a:pPr>
            <a:r>
              <a:rPr lang="tr-TR" dirty="0">
                <a:solidFill>
                  <a:schemeClr val="bg1"/>
                </a:solidFill>
              </a:rPr>
              <a:t>M</a:t>
            </a:r>
            <a:r>
              <a:rPr lang="en-US" dirty="0" err="1" smtClean="0">
                <a:solidFill>
                  <a:schemeClr val="bg1"/>
                </a:solidFill>
              </a:rPr>
              <a:t>arital</a:t>
            </a:r>
            <a:r>
              <a:rPr lang="en-US" dirty="0" smtClean="0">
                <a:solidFill>
                  <a:schemeClr val="bg1"/>
                </a:solidFill>
              </a:rPr>
              <a:t> status</a:t>
            </a:r>
            <a:endParaRPr lang="tr-TR" dirty="0" smtClean="0">
              <a:solidFill>
                <a:schemeClr val="bg1"/>
              </a:solidFill>
            </a:endParaRPr>
          </a:p>
          <a:p>
            <a:pPr marL="285750" indent="-285750">
              <a:buFont typeface="Arial" pitchFamily="34" charset="0"/>
              <a:buChar char="•"/>
            </a:pPr>
            <a:r>
              <a:rPr lang="tr-TR" dirty="0" err="1" smtClean="0">
                <a:solidFill>
                  <a:schemeClr val="bg1"/>
                </a:solidFill>
              </a:rPr>
              <a:t>Social</a:t>
            </a:r>
            <a:r>
              <a:rPr lang="tr-TR" dirty="0" smtClean="0">
                <a:solidFill>
                  <a:schemeClr val="bg1"/>
                </a:solidFill>
              </a:rPr>
              <a:t> </a:t>
            </a:r>
            <a:r>
              <a:rPr lang="tr-TR" dirty="0" err="1" smtClean="0">
                <a:solidFill>
                  <a:schemeClr val="bg1"/>
                </a:solidFill>
              </a:rPr>
              <a:t>Status</a:t>
            </a:r>
            <a:endParaRPr lang="tr-TR" dirty="0" smtClean="0">
              <a:solidFill>
                <a:schemeClr val="bg1"/>
              </a:solidFill>
            </a:endParaRPr>
          </a:p>
          <a:p>
            <a:pPr marL="285750" indent="-285750">
              <a:buFont typeface="Arial" pitchFamily="34" charset="0"/>
              <a:buChar char="•"/>
            </a:pPr>
            <a:r>
              <a:rPr lang="tr-TR" dirty="0" err="1" smtClean="0">
                <a:solidFill>
                  <a:schemeClr val="bg1"/>
                </a:solidFill>
              </a:rPr>
              <a:t>Belief</a:t>
            </a:r>
            <a:r>
              <a:rPr lang="tr-TR" dirty="0" smtClean="0">
                <a:solidFill>
                  <a:schemeClr val="bg1"/>
                </a:solidFill>
              </a:rPr>
              <a:t>/</a:t>
            </a:r>
            <a:r>
              <a:rPr lang="tr-TR" dirty="0" err="1" smtClean="0">
                <a:solidFill>
                  <a:schemeClr val="bg1"/>
                </a:solidFill>
              </a:rPr>
              <a:t>Religion</a:t>
            </a:r>
            <a:endParaRPr lang="tr-TR" dirty="0">
              <a:solidFill>
                <a:schemeClr val="bg1"/>
              </a:solidFill>
            </a:endParaRPr>
          </a:p>
        </p:txBody>
      </p:sp>
      <p:sp>
        <p:nvSpPr>
          <p:cNvPr id="6" name="Metin kutusu 5"/>
          <p:cNvSpPr txBox="1"/>
          <p:nvPr/>
        </p:nvSpPr>
        <p:spPr>
          <a:xfrm>
            <a:off x="5030115" y="4404210"/>
            <a:ext cx="2859565" cy="369332"/>
          </a:xfrm>
          <a:prstGeom prst="rect">
            <a:avLst/>
          </a:prstGeom>
          <a:noFill/>
        </p:spPr>
        <p:txBody>
          <a:bodyPr wrap="none" rtlCol="0">
            <a:spAutoFit/>
          </a:bodyPr>
          <a:lstStyle/>
          <a:p>
            <a:r>
              <a:rPr lang="tr-TR" dirty="0" smtClean="0">
                <a:solidFill>
                  <a:schemeClr val="bg1"/>
                </a:solidFill>
              </a:rPr>
              <a:t>(</a:t>
            </a:r>
            <a:r>
              <a:rPr lang="tr-TR" dirty="0" err="1" smtClean="0">
                <a:solidFill>
                  <a:schemeClr val="bg1"/>
                </a:solidFill>
              </a:rPr>
              <a:t>European</a:t>
            </a:r>
            <a:r>
              <a:rPr lang="tr-TR" dirty="0" smtClean="0">
                <a:solidFill>
                  <a:schemeClr val="bg1"/>
                </a:solidFill>
              </a:rPr>
              <a:t> Commision,2017)</a:t>
            </a:r>
            <a:endParaRPr lang="tr-TR" dirty="0">
              <a:solidFill>
                <a:schemeClr val="bg1"/>
              </a:solidFill>
            </a:endParaRPr>
          </a:p>
        </p:txBody>
      </p:sp>
    </p:spTree>
    <p:extLst>
      <p:ext uri="{BB962C8B-B14F-4D97-AF65-F5344CB8AC3E}">
        <p14:creationId xmlns:p14="http://schemas.microsoft.com/office/powerpoint/2010/main" val="345326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6" y="-24235"/>
            <a:ext cx="5039264" cy="916231"/>
          </a:xfrm>
        </p:spPr>
        <p:txBody>
          <a:bodyPr>
            <a:normAutofit fontScale="90000"/>
          </a:bodyPr>
          <a:lstStyle/>
          <a:p>
            <a:r>
              <a:rPr lang="en-US" dirty="0">
                <a:solidFill>
                  <a:schemeClr val="bg1"/>
                </a:solidFill>
              </a:rPr>
              <a:t/>
            </a:r>
            <a:br>
              <a:rPr lang="en-US" dirty="0">
                <a:solidFill>
                  <a:schemeClr val="bg1"/>
                </a:solidFill>
              </a:rPr>
            </a:br>
            <a:r>
              <a:rPr lang="en-US" dirty="0">
                <a:solidFill>
                  <a:schemeClr val="bg1"/>
                </a:solidFill>
              </a:rPr>
              <a:t>Discrimination in Education</a:t>
            </a:r>
            <a:endParaRPr lang="tr-TR" dirty="0">
              <a:solidFill>
                <a:schemeClr val="bg1"/>
              </a:solidFill>
            </a:endParaRPr>
          </a:p>
        </p:txBody>
      </p:sp>
      <p:sp>
        <p:nvSpPr>
          <p:cNvPr id="3" name="İçerik Yer Tutucusu 2"/>
          <p:cNvSpPr>
            <a:spLocks noGrp="1"/>
          </p:cNvSpPr>
          <p:nvPr>
            <p:ph idx="1"/>
          </p:nvPr>
        </p:nvSpPr>
        <p:spPr/>
        <p:txBody>
          <a:bodyPr/>
          <a:lstStyle/>
          <a:p>
            <a:pPr marL="0" indent="0">
              <a:buNone/>
            </a:pPr>
            <a:r>
              <a:rPr lang="tr-TR" dirty="0" smtClean="0"/>
              <a:t>                 </a:t>
            </a:r>
            <a:endParaRPr lang="tr-TR"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60" y="1044700"/>
            <a:ext cx="8551480" cy="3206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601670" y="4556915"/>
            <a:ext cx="7238887" cy="369332"/>
          </a:xfrm>
          <a:prstGeom prst="rect">
            <a:avLst/>
          </a:prstGeom>
          <a:noFill/>
        </p:spPr>
        <p:txBody>
          <a:bodyPr wrap="square" rtlCol="0">
            <a:spAutoFit/>
          </a:bodyPr>
          <a:lstStyle/>
          <a:p>
            <a:r>
              <a:rPr lang="tr-TR" dirty="0" err="1" smtClean="0">
                <a:solidFill>
                  <a:schemeClr val="bg1"/>
                </a:solidFill>
              </a:rPr>
              <a:t>The</a:t>
            </a:r>
            <a:r>
              <a:rPr lang="tr-TR" dirty="0" smtClean="0">
                <a:solidFill>
                  <a:schemeClr val="bg1"/>
                </a:solidFill>
              </a:rPr>
              <a:t> </a:t>
            </a:r>
            <a:r>
              <a:rPr lang="tr-TR" dirty="0" err="1" smtClean="0">
                <a:solidFill>
                  <a:schemeClr val="bg1"/>
                </a:solidFill>
              </a:rPr>
              <a:t>researches</a:t>
            </a:r>
            <a:r>
              <a:rPr lang="tr-TR" dirty="0" smtClean="0">
                <a:solidFill>
                  <a:schemeClr val="bg1"/>
                </a:solidFill>
              </a:rPr>
              <a:t> </a:t>
            </a:r>
            <a:r>
              <a:rPr lang="tr-TR" dirty="0" err="1" smtClean="0">
                <a:solidFill>
                  <a:schemeClr val="bg1"/>
                </a:solidFill>
              </a:rPr>
              <a:t>are</a:t>
            </a:r>
            <a:r>
              <a:rPr lang="tr-TR" dirty="0" smtClean="0">
                <a:solidFill>
                  <a:schemeClr val="bg1"/>
                </a:solidFill>
              </a:rPr>
              <a:t> </a:t>
            </a:r>
            <a:r>
              <a:rPr lang="tr-TR" dirty="0" err="1" smtClean="0">
                <a:solidFill>
                  <a:schemeClr val="bg1"/>
                </a:solidFill>
              </a:rPr>
              <a:t>limited</a:t>
            </a:r>
            <a:r>
              <a:rPr lang="tr-TR" dirty="0" smtClean="0">
                <a:solidFill>
                  <a:schemeClr val="bg1"/>
                </a:solidFill>
              </a:rPr>
              <a:t> </a:t>
            </a:r>
            <a:r>
              <a:rPr lang="tr-TR" dirty="0" err="1" smtClean="0">
                <a:solidFill>
                  <a:schemeClr val="bg1"/>
                </a:solidFill>
              </a:rPr>
              <a:t>to</a:t>
            </a:r>
            <a:r>
              <a:rPr lang="tr-TR" dirty="0" smtClean="0">
                <a:solidFill>
                  <a:schemeClr val="bg1"/>
                </a:solidFill>
              </a:rPr>
              <a:t> </a:t>
            </a:r>
            <a:r>
              <a:rPr lang="tr-TR" dirty="0" err="1" smtClean="0">
                <a:solidFill>
                  <a:schemeClr val="bg1"/>
                </a:solidFill>
              </a:rPr>
              <a:t>gender</a:t>
            </a:r>
            <a:r>
              <a:rPr lang="tr-TR" dirty="0" smtClean="0">
                <a:solidFill>
                  <a:schemeClr val="bg1"/>
                </a:solidFill>
              </a:rPr>
              <a:t> </a:t>
            </a:r>
            <a:r>
              <a:rPr lang="tr-TR" dirty="0" err="1" smtClean="0">
                <a:solidFill>
                  <a:schemeClr val="bg1"/>
                </a:solidFill>
              </a:rPr>
              <a:t>and</a:t>
            </a:r>
            <a:r>
              <a:rPr lang="tr-TR" dirty="0" smtClean="0">
                <a:solidFill>
                  <a:schemeClr val="bg1"/>
                </a:solidFill>
              </a:rPr>
              <a:t> </a:t>
            </a:r>
            <a:r>
              <a:rPr lang="tr-TR" dirty="0" err="1" smtClean="0">
                <a:solidFill>
                  <a:schemeClr val="bg1"/>
                </a:solidFill>
              </a:rPr>
              <a:t>nationality</a:t>
            </a:r>
            <a:r>
              <a:rPr lang="tr-TR" dirty="0" smtClean="0">
                <a:solidFill>
                  <a:schemeClr val="bg1"/>
                </a:solidFill>
              </a:rPr>
              <a:t> </a:t>
            </a:r>
            <a:r>
              <a:rPr lang="tr-TR" dirty="0" err="1" smtClean="0">
                <a:solidFill>
                  <a:schemeClr val="bg1"/>
                </a:solidFill>
              </a:rPr>
              <a:t>discrimination</a:t>
            </a:r>
            <a:endParaRPr lang="tr-TR" dirty="0">
              <a:solidFill>
                <a:schemeClr val="bg1"/>
              </a:solidFill>
            </a:endParaRPr>
          </a:p>
        </p:txBody>
      </p:sp>
    </p:spTree>
    <p:extLst>
      <p:ext uri="{BB962C8B-B14F-4D97-AF65-F5344CB8AC3E}">
        <p14:creationId xmlns:p14="http://schemas.microsoft.com/office/powerpoint/2010/main" val="12817862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smtClean="0">
                <a:solidFill>
                  <a:schemeClr val="bg1"/>
                </a:solidFill>
              </a:rPr>
              <a:t>The</a:t>
            </a:r>
            <a:r>
              <a:rPr lang="tr-TR" dirty="0" smtClean="0">
                <a:solidFill>
                  <a:schemeClr val="bg1"/>
                </a:solidFill>
              </a:rPr>
              <a:t> </a:t>
            </a:r>
            <a:r>
              <a:rPr lang="tr-TR" dirty="0" err="1" smtClean="0">
                <a:solidFill>
                  <a:schemeClr val="bg1"/>
                </a:solidFill>
              </a:rPr>
              <a:t>Aim</a:t>
            </a:r>
            <a:r>
              <a:rPr lang="tr-TR" dirty="0" smtClean="0">
                <a:solidFill>
                  <a:schemeClr val="bg1"/>
                </a:solidFill>
              </a:rPr>
              <a:t> of </a:t>
            </a:r>
            <a:r>
              <a:rPr lang="tr-TR" dirty="0" err="1" smtClean="0">
                <a:solidFill>
                  <a:schemeClr val="bg1"/>
                </a:solidFill>
              </a:rPr>
              <a:t>the</a:t>
            </a:r>
            <a:r>
              <a:rPr lang="tr-TR" dirty="0" smtClean="0">
                <a:solidFill>
                  <a:schemeClr val="bg1"/>
                </a:solidFill>
              </a:rPr>
              <a:t> </a:t>
            </a:r>
            <a:r>
              <a:rPr lang="tr-TR" dirty="0" err="1" smtClean="0">
                <a:solidFill>
                  <a:schemeClr val="bg1"/>
                </a:solidFill>
              </a:rPr>
              <a:t>research</a:t>
            </a:r>
            <a:endParaRPr lang="tr-TR" dirty="0">
              <a:solidFill>
                <a:schemeClr val="bg1"/>
              </a:solidFill>
            </a:endParaRPr>
          </a:p>
        </p:txBody>
      </p:sp>
      <p:sp>
        <p:nvSpPr>
          <p:cNvPr id="3" name="İçerik Yer Tutucusu 2"/>
          <p:cNvSpPr>
            <a:spLocks noGrp="1"/>
          </p:cNvSpPr>
          <p:nvPr>
            <p:ph idx="1"/>
          </p:nvPr>
        </p:nvSpPr>
        <p:spPr/>
        <p:txBody>
          <a:bodyPr/>
          <a:lstStyle/>
          <a:p>
            <a:pPr marL="0" indent="0" algn="just">
              <a:buNone/>
            </a:pPr>
            <a:r>
              <a:rPr lang="tr-TR" dirty="0" smtClean="0"/>
              <a:t>    </a:t>
            </a:r>
            <a:r>
              <a:rPr lang="tr-TR" dirty="0" err="1" smtClean="0"/>
              <a:t>To</a:t>
            </a:r>
            <a:r>
              <a:rPr lang="tr-TR" dirty="0" smtClean="0"/>
              <a:t> </a:t>
            </a:r>
            <a:r>
              <a:rPr lang="tr-TR" dirty="0" err="1" smtClean="0"/>
              <a:t>analyze</a:t>
            </a:r>
            <a:r>
              <a:rPr lang="tr-TR" dirty="0" smtClean="0"/>
              <a:t> </a:t>
            </a:r>
            <a:r>
              <a:rPr lang="tr-TR" dirty="0" err="1" smtClean="0"/>
              <a:t>the</a:t>
            </a:r>
            <a:r>
              <a:rPr lang="tr-TR" dirty="0" smtClean="0"/>
              <a:t> </a:t>
            </a:r>
            <a:r>
              <a:rPr lang="tr-TR" dirty="0" err="1" smtClean="0"/>
              <a:t>Turkish</a:t>
            </a:r>
            <a:r>
              <a:rPr lang="tr-TR" dirty="0" smtClean="0"/>
              <a:t> </a:t>
            </a:r>
            <a:r>
              <a:rPr lang="tr-TR" dirty="0" err="1" smtClean="0"/>
              <a:t>for</a:t>
            </a:r>
            <a:r>
              <a:rPr lang="tr-TR" dirty="0" smtClean="0"/>
              <a:t> </a:t>
            </a:r>
            <a:r>
              <a:rPr lang="tr-TR" dirty="0" err="1" smtClean="0"/>
              <a:t>Foreinger</a:t>
            </a:r>
            <a:r>
              <a:rPr lang="tr-TR" dirty="0" smtClean="0"/>
              <a:t> Course </a:t>
            </a:r>
            <a:r>
              <a:rPr lang="tr-TR" dirty="0" err="1" smtClean="0"/>
              <a:t>Books</a:t>
            </a:r>
            <a:r>
              <a:rPr lang="tr-TR" dirty="0" smtClean="0"/>
              <a:t> </a:t>
            </a:r>
            <a:r>
              <a:rPr lang="tr-TR" dirty="0" err="1" smtClean="0"/>
              <a:t>according</a:t>
            </a:r>
            <a:r>
              <a:rPr lang="tr-TR" dirty="0" smtClean="0"/>
              <a:t> </a:t>
            </a:r>
            <a:r>
              <a:rPr lang="tr-TR" dirty="0" err="1" smtClean="0"/>
              <a:t>to</a:t>
            </a:r>
            <a:r>
              <a:rPr lang="tr-TR" dirty="0" smtClean="0"/>
              <a:t> </a:t>
            </a:r>
            <a:r>
              <a:rPr lang="tr-TR" dirty="0" err="1" smtClean="0"/>
              <a:t>the</a:t>
            </a:r>
            <a:r>
              <a:rPr lang="tr-TR" dirty="0" smtClean="0"/>
              <a:t> </a:t>
            </a:r>
            <a:r>
              <a:rPr lang="tr-TR" dirty="0" err="1" smtClean="0"/>
              <a:t>discrimination</a:t>
            </a:r>
            <a:r>
              <a:rPr lang="tr-TR" dirty="0" smtClean="0"/>
              <a:t> </a:t>
            </a:r>
            <a:r>
              <a:rPr lang="tr-TR" dirty="0" err="1" smtClean="0"/>
              <a:t>types</a:t>
            </a:r>
            <a:r>
              <a:rPr lang="tr-TR" dirty="0" smtClean="0"/>
              <a:t> </a:t>
            </a:r>
            <a:r>
              <a:rPr lang="tr-TR" dirty="0" err="1" smtClean="0"/>
              <a:t>which</a:t>
            </a:r>
            <a:r>
              <a:rPr lang="tr-TR" dirty="0" smtClean="0"/>
              <a:t> is  </a:t>
            </a:r>
            <a:r>
              <a:rPr lang="tr-TR" dirty="0" err="1" smtClean="0"/>
              <a:t>stated</a:t>
            </a:r>
            <a:r>
              <a:rPr lang="tr-TR" dirty="0" smtClean="0"/>
              <a:t> </a:t>
            </a:r>
            <a:r>
              <a:rPr lang="tr-TR" dirty="0" err="1" smtClean="0"/>
              <a:t>stated</a:t>
            </a:r>
            <a:r>
              <a:rPr lang="tr-TR" dirty="0" smtClean="0"/>
              <a:t> in </a:t>
            </a:r>
            <a:r>
              <a:rPr lang="en-US" dirty="0"/>
              <a:t>European Non Discrimination Law by European Union Agency for Fundamental Rights</a:t>
            </a:r>
            <a:r>
              <a:rPr lang="en-US" dirty="0" smtClean="0"/>
              <a:t>.</a:t>
            </a:r>
            <a:endParaRPr lang="tr-TR" dirty="0" smtClean="0"/>
          </a:p>
          <a:p>
            <a:pPr marL="0" indent="0" algn="just">
              <a:buNone/>
            </a:pPr>
            <a:endParaRPr lang="tr-TR" dirty="0" smtClean="0"/>
          </a:p>
          <a:p>
            <a:pPr marL="0" indent="0" algn="just">
              <a:buNone/>
            </a:pPr>
            <a:r>
              <a:rPr lang="tr-TR" dirty="0"/>
              <a:t> </a:t>
            </a:r>
            <a:r>
              <a:rPr lang="tr-TR" dirty="0" smtClean="0"/>
              <a:t> </a:t>
            </a:r>
            <a:endParaRPr lang="tr-TR" dirty="0"/>
          </a:p>
          <a:p>
            <a:pPr marL="0" indent="0">
              <a:buNone/>
            </a:pPr>
            <a:r>
              <a:rPr lang="tr-TR" dirty="0" smtClean="0"/>
              <a:t>   </a:t>
            </a:r>
          </a:p>
          <a:p>
            <a:pPr marL="0" indent="0">
              <a:buNone/>
            </a:pPr>
            <a:endParaRPr lang="tr-TR" dirty="0"/>
          </a:p>
        </p:txBody>
      </p:sp>
    </p:spTree>
    <p:extLst>
      <p:ext uri="{BB962C8B-B14F-4D97-AF65-F5344CB8AC3E}">
        <p14:creationId xmlns:p14="http://schemas.microsoft.com/office/powerpoint/2010/main" val="27728897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80" y="281175"/>
            <a:ext cx="4428446" cy="610821"/>
          </a:xfrm>
        </p:spPr>
        <p:txBody>
          <a:bodyPr>
            <a:normAutofit fontScale="90000"/>
          </a:bodyPr>
          <a:lstStyle/>
          <a:p>
            <a:r>
              <a:rPr lang="tr-TR" dirty="0" err="1" smtClean="0">
                <a:solidFill>
                  <a:schemeClr val="bg1"/>
                </a:solidFill>
              </a:rPr>
              <a:t>Researh</a:t>
            </a:r>
            <a:r>
              <a:rPr lang="tr-TR" dirty="0" smtClean="0">
                <a:solidFill>
                  <a:schemeClr val="bg1"/>
                </a:solidFill>
              </a:rPr>
              <a:t> </a:t>
            </a:r>
            <a:r>
              <a:rPr lang="tr-TR" dirty="0" err="1" smtClean="0">
                <a:solidFill>
                  <a:schemeClr val="bg1"/>
                </a:solidFill>
              </a:rPr>
              <a:t>Questions</a:t>
            </a:r>
            <a:endParaRPr lang="tr-TR" dirty="0">
              <a:solidFill>
                <a:schemeClr val="bg1"/>
              </a:solidFill>
            </a:endParaRPr>
          </a:p>
        </p:txBody>
      </p:sp>
      <p:sp>
        <p:nvSpPr>
          <p:cNvPr id="3" name="İçerik Yer Tutucusu 2"/>
          <p:cNvSpPr>
            <a:spLocks noGrp="1"/>
          </p:cNvSpPr>
          <p:nvPr>
            <p:ph idx="1"/>
          </p:nvPr>
        </p:nvSpPr>
        <p:spPr/>
        <p:txBody>
          <a:bodyPr/>
          <a:lstStyle/>
          <a:p>
            <a:pPr marL="0" indent="0" algn="just">
              <a:buNone/>
            </a:pPr>
            <a:r>
              <a:rPr lang="en-US" dirty="0"/>
              <a:t>1.	Are there discriminatory expressions in written and vocalized texts?</a:t>
            </a:r>
          </a:p>
          <a:p>
            <a:pPr marL="0" indent="0" algn="just">
              <a:buNone/>
            </a:pPr>
            <a:r>
              <a:rPr lang="en-US" dirty="0"/>
              <a:t>2.	Are there elements of discrimination in the visuals (graphics, pictures)?</a:t>
            </a:r>
          </a:p>
          <a:p>
            <a:pPr marL="0" indent="0" algn="just">
              <a:buNone/>
            </a:pPr>
            <a:endParaRPr lang="tr-TR" dirty="0"/>
          </a:p>
        </p:txBody>
      </p:sp>
    </p:spTree>
    <p:extLst>
      <p:ext uri="{BB962C8B-B14F-4D97-AF65-F5344CB8AC3E}">
        <p14:creationId xmlns:p14="http://schemas.microsoft.com/office/powerpoint/2010/main" val="2709899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1063229"/>
          </a:xfrm>
        </p:spPr>
        <p:txBody>
          <a:bodyPr>
            <a:normAutofit/>
          </a:bodyPr>
          <a:lstStyle/>
          <a:p>
            <a:r>
              <a:rPr lang="tr-TR" b="1" dirty="0" err="1" smtClean="0">
                <a:solidFill>
                  <a:schemeClr val="bg1"/>
                </a:solidFill>
              </a:rPr>
              <a:t>Research</a:t>
            </a:r>
            <a:r>
              <a:rPr lang="tr-TR" b="1" dirty="0" smtClean="0">
                <a:solidFill>
                  <a:schemeClr val="bg1"/>
                </a:solidFill>
              </a:rPr>
              <a:t> Model</a:t>
            </a:r>
            <a:endParaRPr lang="tr-TR" sz="3600" dirty="0">
              <a:solidFill>
                <a:schemeClr val="bg1"/>
              </a:solidFill>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4151484707"/>
              </p:ext>
            </p:extLst>
          </p:nvPr>
        </p:nvGraphicFramePr>
        <p:xfrm>
          <a:off x="251520" y="739290"/>
          <a:ext cx="8712968" cy="4404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9070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solidFill>
                  <a:schemeClr val="bg1"/>
                </a:solidFill>
              </a:rPr>
              <a:t>Reseach</a:t>
            </a:r>
            <a:r>
              <a:rPr lang="tr-TR" dirty="0" smtClean="0">
                <a:solidFill>
                  <a:schemeClr val="bg1"/>
                </a:solidFill>
              </a:rPr>
              <a:t> </a:t>
            </a:r>
            <a:r>
              <a:rPr lang="tr-TR" dirty="0" err="1" smtClean="0">
                <a:solidFill>
                  <a:schemeClr val="bg1"/>
                </a:solidFill>
              </a:rPr>
              <a:t>Material</a:t>
            </a:r>
            <a:r>
              <a:rPr lang="tr-TR" dirty="0" smtClean="0">
                <a:solidFill>
                  <a:schemeClr val="bg1"/>
                </a:solidFill>
              </a:rPr>
              <a:t> </a:t>
            </a:r>
            <a:endParaRPr lang="tr-TR" dirty="0">
              <a:solidFill>
                <a:schemeClr val="bg1"/>
              </a:solidFill>
            </a:endParaRPr>
          </a:p>
        </p:txBody>
      </p:sp>
      <p:pic>
        <p:nvPicPr>
          <p:cNvPr id="8194" name="Picture 2" descr="C:\Users\ezgi\Desktop\reskip.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7080" y="1197406"/>
            <a:ext cx="7482545" cy="3206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962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8966" y="281175"/>
            <a:ext cx="6108200" cy="610821"/>
          </a:xfrm>
        </p:spPr>
        <p:txBody>
          <a:bodyPr>
            <a:normAutofit fontScale="90000"/>
          </a:bodyPr>
          <a:lstStyle/>
          <a:p>
            <a:r>
              <a:rPr lang="tr-TR" dirty="0" err="1" smtClean="0">
                <a:solidFill>
                  <a:schemeClr val="bg1"/>
                </a:solidFill>
              </a:rPr>
              <a:t>Findings</a:t>
            </a:r>
            <a:endParaRPr lang="tr-TR" dirty="0">
              <a:solidFill>
                <a:schemeClr val="bg1"/>
              </a:solidFill>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544564643"/>
              </p:ext>
            </p:extLst>
          </p:nvPr>
        </p:nvGraphicFramePr>
        <p:xfrm>
          <a:off x="754375" y="1960929"/>
          <a:ext cx="7940363" cy="2901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Metin kutusu 6"/>
          <p:cNvSpPr txBox="1"/>
          <p:nvPr/>
        </p:nvSpPr>
        <p:spPr>
          <a:xfrm>
            <a:off x="1365196" y="1044701"/>
            <a:ext cx="6719020" cy="830997"/>
          </a:xfrm>
          <a:prstGeom prst="rect">
            <a:avLst/>
          </a:prstGeom>
          <a:noFill/>
        </p:spPr>
        <p:txBody>
          <a:bodyPr wrap="square" rtlCol="0">
            <a:spAutoFit/>
          </a:bodyPr>
          <a:lstStyle/>
          <a:p>
            <a:r>
              <a:rPr lang="tr-TR" sz="4800" dirty="0" smtClean="0"/>
              <a:t>            </a:t>
            </a:r>
            <a:r>
              <a:rPr lang="tr-TR" sz="4800" dirty="0" err="1" smtClean="0">
                <a:solidFill>
                  <a:schemeClr val="bg1"/>
                </a:solidFill>
              </a:rPr>
              <a:t>Categories</a:t>
            </a:r>
            <a:endParaRPr lang="tr-TR" sz="4800" dirty="0">
              <a:solidFill>
                <a:schemeClr val="bg1"/>
              </a:solidFill>
            </a:endParaRPr>
          </a:p>
        </p:txBody>
      </p:sp>
    </p:spTree>
    <p:extLst>
      <p:ext uri="{BB962C8B-B14F-4D97-AF65-F5344CB8AC3E}">
        <p14:creationId xmlns:p14="http://schemas.microsoft.com/office/powerpoint/2010/main" val="1195776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55769" y="281175"/>
            <a:ext cx="5039265" cy="610821"/>
          </a:xfrm>
        </p:spPr>
        <p:txBody>
          <a:bodyPr>
            <a:normAutofit fontScale="90000"/>
          </a:bodyPr>
          <a:lstStyle/>
          <a:p>
            <a:r>
              <a:rPr lang="tr-TR" dirty="0" err="1" smtClean="0">
                <a:solidFill>
                  <a:schemeClr val="bg1"/>
                </a:solidFill>
              </a:rPr>
              <a:t>Discrimination</a:t>
            </a:r>
            <a:r>
              <a:rPr lang="tr-TR" dirty="0" smtClean="0">
                <a:solidFill>
                  <a:schemeClr val="bg1"/>
                </a:solidFill>
              </a:rPr>
              <a:t> </a:t>
            </a:r>
            <a:r>
              <a:rPr lang="tr-TR" dirty="0" err="1" smtClean="0">
                <a:solidFill>
                  <a:schemeClr val="bg1"/>
                </a:solidFill>
              </a:rPr>
              <a:t>Types</a:t>
            </a:r>
            <a:r>
              <a:rPr lang="tr-TR" dirty="0" smtClean="0">
                <a:solidFill>
                  <a:schemeClr val="bg1"/>
                </a:solidFill>
              </a:rPr>
              <a:t> in </a:t>
            </a:r>
            <a:r>
              <a:rPr lang="tr-TR" dirty="0" err="1" smtClean="0">
                <a:solidFill>
                  <a:schemeClr val="bg1"/>
                </a:solidFill>
              </a:rPr>
              <a:t>Turkish</a:t>
            </a:r>
            <a:r>
              <a:rPr lang="tr-TR" dirty="0">
                <a:solidFill>
                  <a:schemeClr val="bg1"/>
                </a:solidFill>
              </a:rPr>
              <a:t> </a:t>
            </a:r>
            <a:r>
              <a:rPr lang="tr-TR" dirty="0" err="1" smtClean="0">
                <a:solidFill>
                  <a:schemeClr val="bg1"/>
                </a:solidFill>
              </a:rPr>
              <a:t>for</a:t>
            </a:r>
            <a:r>
              <a:rPr lang="tr-TR" dirty="0" smtClean="0">
                <a:solidFill>
                  <a:schemeClr val="bg1"/>
                </a:solidFill>
              </a:rPr>
              <a:t> </a:t>
            </a:r>
            <a:r>
              <a:rPr lang="tr-TR" dirty="0" err="1" smtClean="0">
                <a:solidFill>
                  <a:schemeClr val="bg1"/>
                </a:solidFill>
              </a:rPr>
              <a:t>Foreigner</a:t>
            </a:r>
            <a:r>
              <a:rPr lang="tr-TR" dirty="0" smtClean="0">
                <a:solidFill>
                  <a:schemeClr val="bg1"/>
                </a:solidFill>
              </a:rPr>
              <a:t> </a:t>
            </a:r>
            <a:r>
              <a:rPr lang="tr-TR" dirty="0" err="1" smtClean="0">
                <a:solidFill>
                  <a:schemeClr val="bg1"/>
                </a:solidFill>
              </a:rPr>
              <a:t>Books</a:t>
            </a:r>
            <a:endParaRPr lang="tr-TR" dirty="0">
              <a:solidFill>
                <a:schemeClr val="bg1"/>
              </a:solidFill>
            </a:endParaRPr>
          </a:p>
        </p:txBody>
      </p:sp>
      <p:sp>
        <p:nvSpPr>
          <p:cNvPr id="3" name="İçerik Yer Tutucusu 2"/>
          <p:cNvSpPr>
            <a:spLocks noGrp="1"/>
          </p:cNvSpPr>
          <p:nvPr>
            <p:ph idx="1"/>
          </p:nvPr>
        </p:nvSpPr>
        <p:spPr>
          <a:xfrm>
            <a:off x="448966" y="1197405"/>
            <a:ext cx="7940659" cy="3664918"/>
          </a:xfrm>
        </p:spPr>
        <p:txBody>
          <a:bodyPr/>
          <a:lstStyle/>
          <a:p>
            <a:pPr marL="0" indent="0">
              <a:buNone/>
            </a:pPr>
            <a:r>
              <a:rPr lang="tr-TR" dirty="0" smtClean="0"/>
              <a:t>                1. </a:t>
            </a:r>
            <a:r>
              <a:rPr lang="tr-TR" dirty="0" err="1" smtClean="0"/>
              <a:t>Gender</a:t>
            </a:r>
            <a:r>
              <a:rPr lang="tr-TR" dirty="0" smtClean="0"/>
              <a:t> </a:t>
            </a:r>
            <a:r>
              <a:rPr lang="tr-TR" dirty="0" err="1" smtClean="0"/>
              <a:t>Discrimination</a:t>
            </a:r>
            <a:r>
              <a:rPr lang="tr-TR" dirty="0" smtClean="0"/>
              <a:t> </a:t>
            </a:r>
            <a:r>
              <a:rPr lang="tr-TR" dirty="0" err="1" smtClean="0"/>
              <a:t>Properties</a:t>
            </a:r>
            <a:endParaRPr lang="tr-TR" dirty="0" smtClean="0"/>
          </a:p>
          <a:p>
            <a:pPr marL="0" indent="0">
              <a:buNone/>
            </a:pPr>
            <a:endParaRPr lang="tr-TR" dirty="0"/>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472" y="1808225"/>
            <a:ext cx="3588567" cy="3029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ezgi\Desktop\Ekran Alıntıs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808225"/>
            <a:ext cx="3817625" cy="3029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449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79" y="281175"/>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92500" lnSpcReduction="10000"/>
          </a:bodyPr>
          <a:lstStyle/>
          <a:p>
            <a:pPr algn="just"/>
            <a:r>
              <a:rPr lang="tr-TR" dirty="0"/>
              <a:t> </a:t>
            </a:r>
            <a:r>
              <a:rPr lang="tr-TR" dirty="0" smtClean="0"/>
              <a:t> Presentation of men </a:t>
            </a:r>
            <a:r>
              <a:rPr lang="tr-TR" dirty="0" err="1"/>
              <a:t>and</a:t>
            </a:r>
            <a:r>
              <a:rPr lang="tr-TR" dirty="0"/>
              <a:t> </a:t>
            </a:r>
            <a:r>
              <a:rPr lang="tr-TR" dirty="0" err="1"/>
              <a:t>women</a:t>
            </a:r>
            <a:r>
              <a:rPr lang="tr-TR" dirty="0"/>
              <a:t> in a </a:t>
            </a:r>
            <a:r>
              <a:rPr lang="tr-TR" dirty="0" err="1"/>
              <a:t>traditional</a:t>
            </a:r>
            <a:r>
              <a:rPr lang="tr-TR" dirty="0"/>
              <a:t> </a:t>
            </a:r>
            <a:r>
              <a:rPr lang="tr-TR" dirty="0" err="1"/>
              <a:t>patriarchial</a:t>
            </a:r>
            <a:r>
              <a:rPr lang="tr-TR" dirty="0"/>
              <a:t> </a:t>
            </a:r>
            <a:r>
              <a:rPr lang="tr-TR" dirty="0" err="1"/>
              <a:t>unequal</a:t>
            </a:r>
            <a:r>
              <a:rPr lang="tr-TR" dirty="0"/>
              <a:t> </a:t>
            </a:r>
            <a:r>
              <a:rPr lang="tr-TR" dirty="0" err="1"/>
              <a:t>distribution</a:t>
            </a:r>
            <a:r>
              <a:rPr lang="tr-TR" dirty="0"/>
              <a:t> of </a:t>
            </a:r>
            <a:r>
              <a:rPr lang="tr-TR" dirty="0" err="1"/>
              <a:t>social</a:t>
            </a:r>
            <a:r>
              <a:rPr lang="tr-TR" dirty="0"/>
              <a:t> </a:t>
            </a:r>
            <a:r>
              <a:rPr lang="tr-TR" dirty="0" err="1" smtClean="0"/>
              <a:t>roles</a:t>
            </a:r>
            <a:endParaRPr lang="tr-TR" dirty="0"/>
          </a:p>
          <a:p>
            <a:pPr marL="0" indent="0" algn="just">
              <a:buNone/>
            </a:pPr>
            <a:r>
              <a:rPr lang="en-US" dirty="0"/>
              <a:t>“</a:t>
            </a:r>
            <a:r>
              <a:rPr lang="tr-TR" dirty="0" smtClean="0"/>
              <a:t> </a:t>
            </a:r>
            <a:r>
              <a:rPr lang="tr-TR" dirty="0" err="1" smtClean="0"/>
              <a:t>When</a:t>
            </a:r>
            <a:r>
              <a:rPr lang="tr-TR" dirty="0" smtClean="0"/>
              <a:t> I </a:t>
            </a:r>
            <a:r>
              <a:rPr lang="tr-TR" dirty="0" err="1" smtClean="0"/>
              <a:t>wake</a:t>
            </a:r>
            <a:r>
              <a:rPr lang="tr-TR" dirty="0" smtClean="0"/>
              <a:t> </a:t>
            </a:r>
            <a:r>
              <a:rPr lang="tr-TR" dirty="0" err="1" smtClean="0"/>
              <a:t>up</a:t>
            </a:r>
            <a:r>
              <a:rPr lang="tr-TR" dirty="0" smtClean="0"/>
              <a:t> I </a:t>
            </a:r>
            <a:r>
              <a:rPr lang="tr-TR" dirty="0" err="1" smtClean="0"/>
              <a:t>go</a:t>
            </a:r>
            <a:r>
              <a:rPr lang="tr-TR" dirty="0" smtClean="0"/>
              <a:t> </a:t>
            </a:r>
            <a:r>
              <a:rPr lang="tr-TR" dirty="0" err="1" smtClean="0"/>
              <a:t>tho</a:t>
            </a:r>
            <a:r>
              <a:rPr lang="tr-TR" dirty="0" smtClean="0"/>
              <a:t> </a:t>
            </a:r>
            <a:r>
              <a:rPr lang="tr-TR" dirty="0" err="1" smtClean="0"/>
              <a:t>bathroom</a:t>
            </a:r>
            <a:r>
              <a:rPr lang="tr-TR" dirty="0" smtClean="0"/>
              <a:t> </a:t>
            </a:r>
            <a:r>
              <a:rPr lang="tr-TR" dirty="0" err="1" smtClean="0"/>
              <a:t>to</a:t>
            </a:r>
            <a:r>
              <a:rPr lang="tr-TR" dirty="0" smtClean="0"/>
              <a:t> </a:t>
            </a:r>
            <a:r>
              <a:rPr lang="tr-TR" dirty="0" err="1" smtClean="0"/>
              <a:t>have</a:t>
            </a:r>
            <a:r>
              <a:rPr lang="tr-TR" dirty="0" smtClean="0"/>
              <a:t> a </a:t>
            </a:r>
            <a:r>
              <a:rPr lang="tr-TR" dirty="0" err="1" smtClean="0"/>
              <a:t>shower</a:t>
            </a:r>
            <a:r>
              <a:rPr lang="tr-TR" dirty="0" smtClean="0"/>
              <a:t> </a:t>
            </a:r>
            <a:r>
              <a:rPr lang="tr-TR" dirty="0" err="1" smtClean="0"/>
              <a:t>and</a:t>
            </a:r>
            <a:r>
              <a:rPr lang="tr-TR" dirty="0" smtClean="0"/>
              <a:t> </a:t>
            </a:r>
            <a:r>
              <a:rPr lang="tr-TR" dirty="0" err="1" smtClean="0"/>
              <a:t>my</a:t>
            </a:r>
            <a:r>
              <a:rPr lang="tr-TR" dirty="0" smtClean="0"/>
              <a:t> </a:t>
            </a:r>
            <a:r>
              <a:rPr lang="tr-TR" dirty="0" err="1" smtClean="0"/>
              <a:t>wife</a:t>
            </a:r>
            <a:r>
              <a:rPr lang="tr-TR" dirty="0" smtClean="0"/>
              <a:t> </a:t>
            </a:r>
            <a:r>
              <a:rPr lang="tr-TR" dirty="0" err="1" smtClean="0"/>
              <a:t>prepares</a:t>
            </a:r>
            <a:r>
              <a:rPr lang="tr-TR" dirty="0" smtClean="0"/>
              <a:t> </a:t>
            </a:r>
            <a:r>
              <a:rPr lang="tr-TR" dirty="0" err="1" smtClean="0"/>
              <a:t>the</a:t>
            </a:r>
            <a:r>
              <a:rPr lang="tr-TR" dirty="0" smtClean="0"/>
              <a:t> </a:t>
            </a:r>
            <a:r>
              <a:rPr lang="tr-TR" dirty="0" err="1" smtClean="0"/>
              <a:t>breakfast</a:t>
            </a:r>
            <a:r>
              <a:rPr lang="tr-TR" dirty="0" smtClean="0"/>
              <a:t>.’’(B1, p 24)</a:t>
            </a:r>
          </a:p>
          <a:p>
            <a:pPr marL="0" indent="0" algn="just">
              <a:buNone/>
            </a:pPr>
            <a:r>
              <a:rPr lang="en-US" dirty="0"/>
              <a:t>“ </a:t>
            </a:r>
            <a:r>
              <a:rPr lang="tr-TR" dirty="0" err="1" smtClean="0"/>
              <a:t>With</a:t>
            </a:r>
            <a:r>
              <a:rPr lang="tr-TR" dirty="0" smtClean="0"/>
              <a:t> </a:t>
            </a:r>
            <a:r>
              <a:rPr lang="tr-TR" dirty="0" err="1" smtClean="0"/>
              <a:t>the</a:t>
            </a:r>
            <a:r>
              <a:rPr lang="tr-TR" dirty="0" smtClean="0"/>
              <a:t> </a:t>
            </a:r>
            <a:r>
              <a:rPr lang="tr-TR" dirty="0" err="1" smtClean="0"/>
              <a:t>headchef</a:t>
            </a:r>
            <a:r>
              <a:rPr lang="tr-TR" dirty="0" smtClean="0"/>
              <a:t> of </a:t>
            </a:r>
            <a:r>
              <a:rPr lang="tr-TR" dirty="0" err="1" smtClean="0"/>
              <a:t>my</a:t>
            </a:r>
            <a:r>
              <a:rPr lang="tr-TR" dirty="0" smtClean="0"/>
              <a:t> </a:t>
            </a:r>
            <a:r>
              <a:rPr lang="tr-TR" dirty="0" err="1" smtClean="0"/>
              <a:t>grandmother</a:t>
            </a:r>
            <a:r>
              <a:rPr lang="tr-TR" dirty="0" smtClean="0"/>
              <a:t> </a:t>
            </a:r>
            <a:r>
              <a:rPr lang="tr-TR" dirty="0" err="1" smtClean="0"/>
              <a:t>all</a:t>
            </a:r>
            <a:r>
              <a:rPr lang="tr-TR" dirty="0" smtClean="0"/>
              <a:t> of </a:t>
            </a:r>
            <a:r>
              <a:rPr lang="tr-TR" dirty="0" err="1" smtClean="0"/>
              <a:t>the</a:t>
            </a:r>
            <a:r>
              <a:rPr lang="tr-TR" dirty="0" smtClean="0"/>
              <a:t> </a:t>
            </a:r>
            <a:r>
              <a:rPr lang="tr-TR" dirty="0" err="1" smtClean="0"/>
              <a:t>girls</a:t>
            </a:r>
            <a:r>
              <a:rPr lang="tr-TR" dirty="0" smtClean="0"/>
              <a:t> </a:t>
            </a:r>
            <a:r>
              <a:rPr lang="tr-TR" dirty="0" err="1" smtClean="0"/>
              <a:t>go</a:t>
            </a:r>
            <a:r>
              <a:rPr lang="tr-TR" dirty="0" smtClean="0"/>
              <a:t> </a:t>
            </a:r>
            <a:r>
              <a:rPr lang="tr-TR" dirty="0" err="1" smtClean="0"/>
              <a:t>to</a:t>
            </a:r>
            <a:r>
              <a:rPr lang="tr-TR" dirty="0" smtClean="0"/>
              <a:t> </a:t>
            </a:r>
            <a:r>
              <a:rPr lang="tr-TR" dirty="0" err="1" smtClean="0"/>
              <a:t>the</a:t>
            </a:r>
            <a:r>
              <a:rPr lang="tr-TR" dirty="0" smtClean="0"/>
              <a:t> </a:t>
            </a:r>
            <a:r>
              <a:rPr lang="tr-TR" dirty="0" err="1" smtClean="0"/>
              <a:t>kitchen</a:t>
            </a:r>
            <a:r>
              <a:rPr lang="tr-TR" dirty="0" smtClean="0"/>
              <a:t> </a:t>
            </a:r>
            <a:r>
              <a:rPr lang="tr-TR" dirty="0" err="1" smtClean="0"/>
              <a:t>to</a:t>
            </a:r>
            <a:r>
              <a:rPr lang="tr-TR" dirty="0" smtClean="0"/>
              <a:t> </a:t>
            </a:r>
            <a:r>
              <a:rPr lang="tr-TR" dirty="0" err="1" smtClean="0"/>
              <a:t>cook</a:t>
            </a:r>
            <a:r>
              <a:rPr lang="tr-TR" dirty="0" smtClean="0"/>
              <a:t>.’’ (B2, p19)</a:t>
            </a:r>
          </a:p>
          <a:p>
            <a:pPr marL="0" indent="0" algn="just">
              <a:buNone/>
            </a:pPr>
            <a:r>
              <a:rPr lang="en-US" dirty="0"/>
              <a:t>“ </a:t>
            </a:r>
            <a:r>
              <a:rPr lang="tr-TR" dirty="0" err="1" smtClean="0"/>
              <a:t>If</a:t>
            </a:r>
            <a:r>
              <a:rPr lang="tr-TR" dirty="0" smtClean="0"/>
              <a:t> </a:t>
            </a:r>
            <a:r>
              <a:rPr lang="tr-TR" dirty="0" err="1" smtClean="0"/>
              <a:t>we</a:t>
            </a:r>
            <a:r>
              <a:rPr lang="tr-TR" dirty="0" smtClean="0"/>
              <a:t> had a </a:t>
            </a:r>
            <a:r>
              <a:rPr lang="tr-TR" dirty="0" err="1" smtClean="0"/>
              <a:t>dishwasher</a:t>
            </a:r>
            <a:r>
              <a:rPr lang="tr-TR" dirty="0" smtClean="0"/>
              <a:t> I </a:t>
            </a:r>
            <a:r>
              <a:rPr lang="tr-TR" dirty="0" err="1" smtClean="0"/>
              <a:t>wouldn’t</a:t>
            </a:r>
            <a:r>
              <a:rPr lang="tr-TR" dirty="0" smtClean="0"/>
              <a:t> </a:t>
            </a:r>
            <a:r>
              <a:rPr lang="tr-TR" dirty="0" err="1" smtClean="0"/>
              <a:t>spend</a:t>
            </a:r>
            <a:r>
              <a:rPr lang="tr-TR" dirty="0" smtClean="0"/>
              <a:t>  </a:t>
            </a:r>
            <a:r>
              <a:rPr lang="tr-TR" dirty="0" err="1" smtClean="0"/>
              <a:t>all</a:t>
            </a:r>
            <a:r>
              <a:rPr lang="tr-TR" dirty="0" smtClean="0"/>
              <a:t> </a:t>
            </a:r>
            <a:r>
              <a:rPr lang="tr-TR" dirty="0" err="1" smtClean="0"/>
              <a:t>my</a:t>
            </a:r>
            <a:r>
              <a:rPr lang="tr-TR" dirty="0" smtClean="0"/>
              <a:t> time </a:t>
            </a:r>
            <a:r>
              <a:rPr lang="tr-TR" dirty="0" err="1" smtClean="0"/>
              <a:t>by</a:t>
            </a:r>
            <a:r>
              <a:rPr lang="tr-TR" dirty="0" smtClean="0"/>
              <a:t> </a:t>
            </a:r>
            <a:r>
              <a:rPr lang="tr-TR" dirty="0" err="1" smtClean="0"/>
              <a:t>washing</a:t>
            </a:r>
            <a:r>
              <a:rPr lang="tr-TR" dirty="0" smtClean="0"/>
              <a:t> </a:t>
            </a:r>
            <a:r>
              <a:rPr lang="tr-TR" dirty="0" err="1" smtClean="0"/>
              <a:t>the</a:t>
            </a:r>
            <a:r>
              <a:rPr lang="tr-TR" dirty="0" smtClean="0"/>
              <a:t> </a:t>
            </a:r>
            <a:r>
              <a:rPr lang="tr-TR" dirty="0" err="1" smtClean="0"/>
              <a:t>dishes</a:t>
            </a:r>
            <a:r>
              <a:rPr lang="tr-TR" dirty="0" smtClean="0"/>
              <a:t>.’’(Said </a:t>
            </a:r>
            <a:r>
              <a:rPr lang="tr-TR" dirty="0" err="1" smtClean="0"/>
              <a:t>by</a:t>
            </a:r>
            <a:r>
              <a:rPr lang="tr-TR" dirty="0" smtClean="0"/>
              <a:t> a </a:t>
            </a:r>
            <a:r>
              <a:rPr lang="tr-TR" dirty="0" err="1" smtClean="0"/>
              <a:t>female</a:t>
            </a:r>
            <a:r>
              <a:rPr lang="tr-TR" dirty="0" smtClean="0"/>
              <a:t> </a:t>
            </a:r>
            <a:r>
              <a:rPr lang="tr-TR" dirty="0" err="1" smtClean="0"/>
              <a:t>character</a:t>
            </a:r>
            <a:r>
              <a:rPr lang="tr-TR" dirty="0" smtClean="0"/>
              <a:t> Nazan, B2,P39)</a:t>
            </a:r>
          </a:p>
          <a:p>
            <a:pPr marL="0" indent="0" algn="just">
              <a:buNone/>
            </a:pPr>
            <a:endParaRPr lang="tr-TR" dirty="0"/>
          </a:p>
        </p:txBody>
      </p:sp>
    </p:spTree>
    <p:extLst>
      <p:ext uri="{BB962C8B-B14F-4D97-AF65-F5344CB8AC3E}">
        <p14:creationId xmlns:p14="http://schemas.microsoft.com/office/powerpoint/2010/main" val="3074070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55769" y="281175"/>
            <a:ext cx="503926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r>
              <a:rPr lang="en-US" dirty="0" smtClean="0"/>
              <a:t> </a:t>
            </a:r>
            <a:r>
              <a:rPr lang="en-US" dirty="0"/>
              <a:t>women are expected to represent fixed traditional roles and “if necessary sacrifice herself for her husband, and </a:t>
            </a:r>
            <a:r>
              <a:rPr lang="en-US" dirty="0" smtClean="0"/>
              <a:t>children</a:t>
            </a:r>
            <a:r>
              <a:rPr lang="tr-TR" dirty="0" smtClean="0"/>
              <a:t>.’’</a:t>
            </a:r>
          </a:p>
          <a:p>
            <a:pPr marL="0" indent="0">
              <a:buNone/>
            </a:pPr>
            <a:r>
              <a:rPr lang="tr-TR" dirty="0"/>
              <a:t> </a:t>
            </a:r>
            <a:r>
              <a:rPr lang="en-US" dirty="0"/>
              <a:t>“I dropped out schooling after high school</a:t>
            </a:r>
            <a:r>
              <a:rPr lang="en-US" dirty="0" smtClean="0"/>
              <a:t>.</a:t>
            </a:r>
            <a:r>
              <a:rPr lang="tr-TR" dirty="0" smtClean="0"/>
              <a:t> </a:t>
            </a:r>
            <a:r>
              <a:rPr lang="en-US" dirty="0" smtClean="0"/>
              <a:t>I </a:t>
            </a:r>
            <a:r>
              <a:rPr lang="en-US" dirty="0"/>
              <a:t>fell in love and got married in a year</a:t>
            </a:r>
            <a:r>
              <a:rPr lang="en-US" dirty="0" smtClean="0"/>
              <a:t>.</a:t>
            </a:r>
            <a:r>
              <a:rPr lang="tr-TR" dirty="0" smtClean="0"/>
              <a:t> </a:t>
            </a:r>
            <a:r>
              <a:rPr lang="en-US" dirty="0" smtClean="0"/>
              <a:t>Then </a:t>
            </a:r>
            <a:r>
              <a:rPr lang="en-US" dirty="0"/>
              <a:t>I gave birth three times in fifteen years</a:t>
            </a:r>
            <a:r>
              <a:rPr lang="en-US" dirty="0" smtClean="0"/>
              <a:t>.</a:t>
            </a:r>
            <a:r>
              <a:rPr lang="tr-TR" dirty="0" smtClean="0"/>
              <a:t> </a:t>
            </a:r>
            <a:r>
              <a:rPr lang="en-US" dirty="0" smtClean="0"/>
              <a:t>I </a:t>
            </a:r>
            <a:r>
              <a:rPr lang="en-US" dirty="0"/>
              <a:t>got everything what I desired</a:t>
            </a:r>
            <a:r>
              <a:rPr lang="en-US" dirty="0" smtClean="0"/>
              <a:t>.</a:t>
            </a:r>
            <a:r>
              <a:rPr lang="tr-TR" dirty="0" smtClean="0"/>
              <a:t> </a:t>
            </a:r>
            <a:r>
              <a:rPr lang="en-US" dirty="0" smtClean="0"/>
              <a:t>A </a:t>
            </a:r>
            <a:r>
              <a:rPr lang="en-US" dirty="0"/>
              <a:t>good husband, a home and three children</a:t>
            </a:r>
            <a:r>
              <a:rPr lang="en-US" dirty="0" smtClean="0"/>
              <a:t>……..</a:t>
            </a:r>
            <a:r>
              <a:rPr lang="tr-TR" dirty="0" smtClean="0"/>
              <a:t>’’(C1,p 67)</a:t>
            </a:r>
            <a:endParaRPr lang="tr-TR" dirty="0"/>
          </a:p>
        </p:txBody>
      </p:sp>
    </p:spTree>
    <p:extLst>
      <p:ext uri="{BB962C8B-B14F-4D97-AF65-F5344CB8AC3E}">
        <p14:creationId xmlns:p14="http://schemas.microsoft.com/office/powerpoint/2010/main" val="2665569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79" y="281175"/>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92500"/>
          </a:bodyPr>
          <a:lstStyle/>
          <a:p>
            <a:pPr algn="just"/>
            <a:r>
              <a:rPr lang="tr-TR" dirty="0"/>
              <a:t> </a:t>
            </a:r>
            <a:r>
              <a:rPr lang="tr-TR" dirty="0" err="1" smtClean="0"/>
              <a:t>Sexist</a:t>
            </a:r>
            <a:r>
              <a:rPr lang="tr-TR" dirty="0"/>
              <a:t> </a:t>
            </a:r>
            <a:r>
              <a:rPr lang="tr-TR" dirty="0" err="1" smtClean="0"/>
              <a:t>point</a:t>
            </a:r>
            <a:r>
              <a:rPr lang="tr-TR" dirty="0" smtClean="0"/>
              <a:t> of </a:t>
            </a:r>
            <a:r>
              <a:rPr lang="tr-TR" dirty="0" err="1" smtClean="0"/>
              <a:t>wiev</a:t>
            </a:r>
            <a:r>
              <a:rPr lang="tr-TR" dirty="0" smtClean="0"/>
              <a:t> in </a:t>
            </a:r>
            <a:r>
              <a:rPr lang="tr-TR" dirty="0" err="1" smtClean="0"/>
              <a:t>the</a:t>
            </a:r>
            <a:r>
              <a:rPr lang="tr-TR" dirty="0" smtClean="0"/>
              <a:t> </a:t>
            </a:r>
            <a:r>
              <a:rPr lang="tr-TR" dirty="0" err="1" smtClean="0"/>
              <a:t>language</a:t>
            </a:r>
            <a:r>
              <a:rPr lang="tr-TR" dirty="0" smtClean="0"/>
              <a:t> </a:t>
            </a:r>
            <a:r>
              <a:rPr lang="tr-TR" dirty="0" err="1" smtClean="0"/>
              <a:t>used</a:t>
            </a:r>
            <a:r>
              <a:rPr lang="tr-TR" dirty="0" smtClean="0"/>
              <a:t> in </a:t>
            </a:r>
            <a:r>
              <a:rPr lang="tr-TR" dirty="0" err="1" smtClean="0"/>
              <a:t>the</a:t>
            </a:r>
            <a:r>
              <a:rPr lang="tr-TR" dirty="0" smtClean="0"/>
              <a:t> </a:t>
            </a:r>
            <a:r>
              <a:rPr lang="tr-TR" dirty="0" err="1" smtClean="0"/>
              <a:t>textbooks</a:t>
            </a:r>
            <a:r>
              <a:rPr lang="tr-TR" dirty="0" smtClean="0"/>
              <a:t> </a:t>
            </a:r>
            <a:r>
              <a:rPr lang="tr-TR" dirty="0" err="1" smtClean="0"/>
              <a:t>for</a:t>
            </a:r>
            <a:r>
              <a:rPr lang="tr-TR" dirty="0" smtClean="0"/>
              <a:t> </a:t>
            </a:r>
            <a:r>
              <a:rPr lang="tr-TR" dirty="0" err="1" smtClean="0"/>
              <a:t>example</a:t>
            </a:r>
            <a:r>
              <a:rPr lang="tr-TR" dirty="0" smtClean="0"/>
              <a:t> in </a:t>
            </a:r>
            <a:r>
              <a:rPr lang="tr-TR" dirty="0" err="1" smtClean="0"/>
              <a:t>stead</a:t>
            </a:r>
            <a:r>
              <a:rPr lang="tr-TR" dirty="0" smtClean="0"/>
              <a:t> of </a:t>
            </a:r>
            <a:r>
              <a:rPr lang="tr-TR" dirty="0" err="1" smtClean="0"/>
              <a:t>using</a:t>
            </a:r>
            <a:r>
              <a:rPr lang="tr-TR" dirty="0" smtClean="0"/>
              <a:t> </a:t>
            </a:r>
            <a:r>
              <a:rPr lang="en-US" dirty="0" smtClean="0"/>
              <a:t>“</a:t>
            </a:r>
            <a:r>
              <a:rPr lang="tr-TR" dirty="0" err="1" smtClean="0"/>
              <a:t>scientist</a:t>
            </a:r>
            <a:r>
              <a:rPr lang="tr-TR" dirty="0" smtClean="0"/>
              <a:t>’’</a:t>
            </a:r>
            <a:r>
              <a:rPr lang="en-US" dirty="0"/>
              <a:t> </a:t>
            </a:r>
            <a:endParaRPr lang="tr-TR" dirty="0" smtClean="0"/>
          </a:p>
          <a:p>
            <a:pPr marL="0" indent="0" algn="just">
              <a:buNone/>
            </a:pPr>
            <a:r>
              <a:rPr lang="en-US" dirty="0" smtClean="0"/>
              <a:t>“</a:t>
            </a:r>
            <a:r>
              <a:rPr lang="tr-TR" dirty="0" err="1" smtClean="0"/>
              <a:t>space</a:t>
            </a:r>
            <a:r>
              <a:rPr lang="tr-TR" dirty="0" smtClean="0"/>
              <a:t> </a:t>
            </a:r>
            <a:r>
              <a:rPr lang="tr-TR" dirty="0" err="1" smtClean="0"/>
              <a:t>man</a:t>
            </a:r>
            <a:r>
              <a:rPr lang="tr-TR" dirty="0" smtClean="0"/>
              <a:t>’’ </a:t>
            </a:r>
            <a:r>
              <a:rPr lang="tr-TR" dirty="0"/>
              <a:t>“ </a:t>
            </a:r>
            <a:r>
              <a:rPr lang="tr-TR" dirty="0" smtClean="0"/>
              <a:t>bilim adamı’’   </a:t>
            </a:r>
            <a:r>
              <a:rPr lang="tr-TR" dirty="0" err="1" smtClean="0"/>
              <a:t>or</a:t>
            </a:r>
            <a:r>
              <a:rPr lang="tr-TR" dirty="0" smtClean="0"/>
              <a:t> </a:t>
            </a:r>
            <a:r>
              <a:rPr lang="tr-TR" dirty="0" err="1" smtClean="0"/>
              <a:t>for</a:t>
            </a:r>
            <a:r>
              <a:rPr lang="tr-TR" dirty="0" smtClean="0"/>
              <a:t> </a:t>
            </a:r>
            <a:r>
              <a:rPr lang="en-US" dirty="0" smtClean="0"/>
              <a:t>“</a:t>
            </a:r>
            <a:r>
              <a:rPr lang="tr-TR" dirty="0" err="1" smtClean="0"/>
              <a:t>executive</a:t>
            </a:r>
            <a:r>
              <a:rPr lang="tr-TR" dirty="0" smtClean="0"/>
              <a:t>’’ </a:t>
            </a:r>
            <a:r>
              <a:rPr lang="en-US" dirty="0"/>
              <a:t>“ </a:t>
            </a:r>
            <a:r>
              <a:rPr lang="tr-TR" dirty="0" smtClean="0"/>
              <a:t>işadamı </a:t>
            </a:r>
            <a:r>
              <a:rPr lang="en-US" dirty="0"/>
              <a:t>“</a:t>
            </a:r>
            <a:r>
              <a:rPr lang="tr-TR" dirty="0" smtClean="0"/>
              <a:t> </a:t>
            </a:r>
            <a:r>
              <a:rPr lang="tr-TR" dirty="0" err="1" smtClean="0"/>
              <a:t>business</a:t>
            </a:r>
            <a:r>
              <a:rPr lang="tr-TR" dirty="0" smtClean="0"/>
              <a:t> </a:t>
            </a:r>
            <a:r>
              <a:rPr lang="tr-TR" dirty="0" err="1" smtClean="0"/>
              <a:t>man</a:t>
            </a:r>
            <a:r>
              <a:rPr lang="tr-TR" dirty="0" smtClean="0"/>
              <a:t>’’</a:t>
            </a:r>
          </a:p>
          <a:p>
            <a:pPr marL="0" indent="0" algn="just">
              <a:buNone/>
            </a:pPr>
            <a:r>
              <a:rPr lang="en-US" dirty="0" smtClean="0"/>
              <a:t>“</a:t>
            </a:r>
            <a:r>
              <a:rPr lang="tr-TR" dirty="0" smtClean="0"/>
              <a:t>Ahmet Bey is a </a:t>
            </a:r>
            <a:r>
              <a:rPr lang="tr-TR" dirty="0" err="1" smtClean="0"/>
              <a:t>successful</a:t>
            </a:r>
            <a:r>
              <a:rPr lang="tr-TR" dirty="0" smtClean="0"/>
              <a:t> </a:t>
            </a:r>
            <a:r>
              <a:rPr lang="tr-TR" dirty="0" err="1" smtClean="0"/>
              <a:t>business</a:t>
            </a:r>
            <a:r>
              <a:rPr lang="tr-TR" dirty="0" smtClean="0"/>
              <a:t> man.’’(A2,p 19)</a:t>
            </a:r>
          </a:p>
          <a:p>
            <a:pPr marL="0" indent="0" algn="just">
              <a:buNone/>
            </a:pPr>
            <a:r>
              <a:rPr lang="en-US" dirty="0" smtClean="0"/>
              <a:t>“</a:t>
            </a:r>
            <a:r>
              <a:rPr lang="tr-TR" dirty="0"/>
              <a:t> </a:t>
            </a:r>
            <a:r>
              <a:rPr lang="tr-TR" dirty="0" smtClean="0"/>
              <a:t>Space men </a:t>
            </a:r>
            <a:r>
              <a:rPr lang="tr-TR" dirty="0" err="1" smtClean="0"/>
              <a:t>made</a:t>
            </a:r>
            <a:r>
              <a:rPr lang="tr-TR" dirty="0" smtClean="0"/>
              <a:t> an </a:t>
            </a:r>
            <a:r>
              <a:rPr lang="tr-TR" dirty="0" err="1" smtClean="0"/>
              <a:t>important</a:t>
            </a:r>
            <a:r>
              <a:rPr lang="tr-TR" dirty="0" smtClean="0"/>
              <a:t> </a:t>
            </a:r>
            <a:r>
              <a:rPr lang="tr-TR" dirty="0" err="1" smtClean="0"/>
              <a:t>discovery</a:t>
            </a:r>
            <a:r>
              <a:rPr lang="tr-TR" dirty="0" smtClean="0"/>
              <a:t> in Mars.(A2,p5)</a:t>
            </a:r>
          </a:p>
          <a:p>
            <a:pPr algn="just"/>
            <a:endParaRPr lang="tr-TR" dirty="0" smtClean="0"/>
          </a:p>
          <a:p>
            <a:pPr marL="0" indent="0" algn="just">
              <a:buNone/>
            </a:pPr>
            <a:r>
              <a:rPr lang="tr-TR" dirty="0" smtClean="0"/>
              <a:t> </a:t>
            </a:r>
            <a:endParaRPr lang="tr-TR" dirty="0"/>
          </a:p>
        </p:txBody>
      </p:sp>
    </p:spTree>
    <p:extLst>
      <p:ext uri="{BB962C8B-B14F-4D97-AF65-F5344CB8AC3E}">
        <p14:creationId xmlns:p14="http://schemas.microsoft.com/office/powerpoint/2010/main" val="2528172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79" y="281175"/>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lnSpcReduction="10000"/>
          </a:bodyPr>
          <a:lstStyle/>
          <a:p>
            <a:pPr algn="just"/>
            <a:r>
              <a:rPr lang="en-US" dirty="0"/>
              <a:t>the form of “</a:t>
            </a:r>
            <a:r>
              <a:rPr lang="en-US" dirty="0" err="1"/>
              <a:t>bayan</a:t>
            </a:r>
            <a:r>
              <a:rPr lang="en-US" dirty="0"/>
              <a:t>” or “</a:t>
            </a:r>
            <a:r>
              <a:rPr lang="en-US" dirty="0" err="1"/>
              <a:t>kız</a:t>
            </a:r>
            <a:r>
              <a:rPr lang="en-US" dirty="0"/>
              <a:t>” or “</a:t>
            </a:r>
            <a:r>
              <a:rPr lang="en-US" dirty="0" err="1"/>
              <a:t>hanım</a:t>
            </a:r>
            <a:r>
              <a:rPr lang="en-US" dirty="0"/>
              <a:t>” (miss, lady)  are chosen to avoid to use the word “</a:t>
            </a:r>
            <a:r>
              <a:rPr lang="en-US" dirty="0" err="1"/>
              <a:t>kadın</a:t>
            </a:r>
            <a:r>
              <a:rPr lang="en-US" dirty="0"/>
              <a:t>” </a:t>
            </a:r>
            <a:endParaRPr lang="tr-TR" dirty="0" smtClean="0"/>
          </a:p>
          <a:p>
            <a:pPr marL="0" indent="0" algn="just">
              <a:buNone/>
            </a:pPr>
            <a:r>
              <a:rPr lang="tr-TR" dirty="0" err="1" smtClean="0"/>
              <a:t>In</a:t>
            </a:r>
            <a:r>
              <a:rPr lang="tr-TR" dirty="0" smtClean="0"/>
              <a:t> </a:t>
            </a:r>
            <a:r>
              <a:rPr lang="tr-TR" dirty="0" err="1" smtClean="0"/>
              <a:t>the</a:t>
            </a:r>
            <a:r>
              <a:rPr lang="tr-TR" dirty="0" smtClean="0"/>
              <a:t> </a:t>
            </a:r>
            <a:r>
              <a:rPr lang="tr-TR" dirty="0" err="1" smtClean="0"/>
              <a:t>example</a:t>
            </a:r>
            <a:r>
              <a:rPr lang="tr-TR" dirty="0" smtClean="0"/>
              <a:t> </a:t>
            </a:r>
            <a:r>
              <a:rPr lang="tr-TR" dirty="0" err="1" smtClean="0"/>
              <a:t>below</a:t>
            </a:r>
            <a:r>
              <a:rPr lang="tr-TR" dirty="0" smtClean="0"/>
              <a:t> </a:t>
            </a:r>
            <a:r>
              <a:rPr lang="tr-TR" dirty="0" err="1" smtClean="0"/>
              <a:t>learners</a:t>
            </a:r>
            <a:r>
              <a:rPr lang="tr-TR" dirty="0" smtClean="0"/>
              <a:t> </a:t>
            </a:r>
            <a:r>
              <a:rPr lang="tr-TR" dirty="0" err="1" smtClean="0"/>
              <a:t>are</a:t>
            </a:r>
            <a:r>
              <a:rPr lang="tr-TR" dirty="0" smtClean="0"/>
              <a:t> </a:t>
            </a:r>
            <a:r>
              <a:rPr lang="tr-TR" dirty="0" err="1" smtClean="0"/>
              <a:t>asked</a:t>
            </a:r>
            <a:r>
              <a:rPr lang="tr-TR" dirty="0" smtClean="0"/>
              <a:t> </a:t>
            </a:r>
            <a:r>
              <a:rPr lang="tr-TR" dirty="0" err="1" smtClean="0"/>
              <a:t>to</a:t>
            </a:r>
            <a:r>
              <a:rPr lang="tr-TR" dirty="0" smtClean="0"/>
              <a:t> </a:t>
            </a:r>
            <a:r>
              <a:rPr lang="tr-TR" dirty="0" err="1" smtClean="0"/>
              <a:t>match</a:t>
            </a:r>
            <a:r>
              <a:rPr lang="tr-TR" dirty="0" smtClean="0"/>
              <a:t> </a:t>
            </a:r>
            <a:r>
              <a:rPr lang="tr-TR" dirty="0" err="1" smtClean="0"/>
              <a:t>the</a:t>
            </a:r>
            <a:r>
              <a:rPr lang="tr-TR" dirty="0" smtClean="0"/>
              <a:t> </a:t>
            </a:r>
            <a:r>
              <a:rPr lang="tr-TR" dirty="0" err="1" smtClean="0"/>
              <a:t>pictures</a:t>
            </a:r>
            <a:r>
              <a:rPr lang="tr-TR" dirty="0" smtClean="0"/>
              <a:t> </a:t>
            </a:r>
            <a:r>
              <a:rPr lang="tr-TR" dirty="0" err="1" smtClean="0"/>
              <a:t>with</a:t>
            </a:r>
            <a:r>
              <a:rPr lang="tr-TR" dirty="0" smtClean="0"/>
              <a:t> </a:t>
            </a:r>
            <a:r>
              <a:rPr lang="tr-TR" dirty="0" err="1" smtClean="0"/>
              <a:t>the</a:t>
            </a:r>
            <a:r>
              <a:rPr lang="tr-TR" dirty="0" smtClean="0"/>
              <a:t> </a:t>
            </a:r>
            <a:r>
              <a:rPr lang="tr-TR" dirty="0" err="1" smtClean="0"/>
              <a:t>defiinitions</a:t>
            </a:r>
            <a:r>
              <a:rPr lang="tr-TR" dirty="0" smtClean="0"/>
              <a:t>. </a:t>
            </a:r>
            <a:r>
              <a:rPr lang="tr-TR" dirty="0" err="1" smtClean="0"/>
              <a:t>For</a:t>
            </a:r>
            <a:r>
              <a:rPr lang="tr-TR" dirty="0" smtClean="0"/>
              <a:t> </a:t>
            </a:r>
            <a:r>
              <a:rPr lang="tr-TR" dirty="0" err="1" smtClean="0"/>
              <a:t>man</a:t>
            </a:r>
            <a:r>
              <a:rPr lang="tr-TR" dirty="0" smtClean="0"/>
              <a:t> </a:t>
            </a:r>
            <a:r>
              <a:rPr lang="tr-TR" dirty="0" err="1" smtClean="0"/>
              <a:t>the</a:t>
            </a:r>
            <a:r>
              <a:rPr lang="tr-TR" dirty="0" smtClean="0"/>
              <a:t> </a:t>
            </a:r>
            <a:r>
              <a:rPr lang="tr-TR" dirty="0" err="1" smtClean="0"/>
              <a:t>word</a:t>
            </a:r>
            <a:endParaRPr lang="tr-TR" dirty="0"/>
          </a:p>
          <a:p>
            <a:pPr marL="0" indent="0" algn="just">
              <a:buNone/>
            </a:pPr>
            <a:r>
              <a:rPr lang="en-US" dirty="0" smtClean="0"/>
              <a:t>“ </a:t>
            </a:r>
            <a:r>
              <a:rPr lang="tr-TR" dirty="0" smtClean="0"/>
              <a:t>erkek’’ is </a:t>
            </a:r>
            <a:r>
              <a:rPr lang="tr-TR" dirty="0" err="1" smtClean="0"/>
              <a:t>used</a:t>
            </a:r>
            <a:r>
              <a:rPr lang="tr-TR" dirty="0" smtClean="0"/>
              <a:t> </a:t>
            </a:r>
            <a:r>
              <a:rPr lang="tr-TR" dirty="0" err="1" smtClean="0"/>
              <a:t>to</a:t>
            </a:r>
            <a:r>
              <a:rPr lang="tr-TR" dirty="0" smtClean="0"/>
              <a:t> define </a:t>
            </a:r>
            <a:r>
              <a:rPr lang="tr-TR" dirty="0" err="1" smtClean="0"/>
              <a:t>gender</a:t>
            </a:r>
            <a:r>
              <a:rPr lang="tr-TR" dirty="0" smtClean="0"/>
              <a:t> but </a:t>
            </a:r>
            <a:r>
              <a:rPr lang="tr-TR" dirty="0"/>
              <a:t> </a:t>
            </a:r>
            <a:r>
              <a:rPr lang="tr-TR" dirty="0" err="1" smtClean="0"/>
              <a:t>for</a:t>
            </a:r>
            <a:r>
              <a:rPr lang="tr-TR" dirty="0" smtClean="0"/>
              <a:t>  </a:t>
            </a:r>
            <a:r>
              <a:rPr lang="tr-TR" dirty="0" err="1" smtClean="0"/>
              <a:t>the</a:t>
            </a:r>
            <a:r>
              <a:rPr lang="tr-TR" dirty="0"/>
              <a:t> </a:t>
            </a:r>
            <a:r>
              <a:rPr lang="tr-TR" dirty="0" err="1" smtClean="0"/>
              <a:t>gender</a:t>
            </a:r>
            <a:r>
              <a:rPr lang="tr-TR" dirty="0" smtClean="0"/>
              <a:t> </a:t>
            </a:r>
            <a:r>
              <a:rPr lang="tr-TR" dirty="0" err="1" smtClean="0"/>
              <a:t>female</a:t>
            </a:r>
            <a:r>
              <a:rPr lang="tr-TR" dirty="0" smtClean="0"/>
              <a:t> </a:t>
            </a:r>
            <a:r>
              <a:rPr lang="tr-TR" dirty="0" err="1" smtClean="0"/>
              <a:t>the</a:t>
            </a:r>
            <a:r>
              <a:rPr lang="tr-TR" dirty="0" smtClean="0"/>
              <a:t> </a:t>
            </a:r>
            <a:r>
              <a:rPr lang="tr-TR" dirty="0" err="1" smtClean="0"/>
              <a:t>authors</a:t>
            </a:r>
            <a:r>
              <a:rPr lang="tr-TR" dirty="0" smtClean="0"/>
              <a:t> </a:t>
            </a:r>
            <a:r>
              <a:rPr lang="tr-TR" dirty="0" err="1" smtClean="0"/>
              <a:t>choose</a:t>
            </a:r>
            <a:r>
              <a:rPr lang="tr-TR" dirty="0" smtClean="0"/>
              <a:t> </a:t>
            </a:r>
            <a:r>
              <a:rPr lang="tr-TR" dirty="0" err="1" smtClean="0"/>
              <a:t>to</a:t>
            </a:r>
            <a:r>
              <a:rPr lang="tr-TR" dirty="0" smtClean="0"/>
              <a:t> </a:t>
            </a:r>
            <a:r>
              <a:rPr lang="tr-TR" dirty="0" err="1" smtClean="0"/>
              <a:t>use</a:t>
            </a:r>
            <a:r>
              <a:rPr lang="tr-TR" dirty="0" smtClean="0"/>
              <a:t> bayan </a:t>
            </a:r>
            <a:r>
              <a:rPr lang="tr-TR" dirty="0" err="1" smtClean="0"/>
              <a:t>or</a:t>
            </a:r>
            <a:r>
              <a:rPr lang="tr-TR" dirty="0" smtClean="0"/>
              <a:t> kız </a:t>
            </a:r>
            <a:r>
              <a:rPr lang="tr-TR" dirty="0" err="1" smtClean="0"/>
              <a:t>for</a:t>
            </a:r>
            <a:r>
              <a:rPr lang="tr-TR" dirty="0" smtClean="0"/>
              <a:t> </a:t>
            </a:r>
            <a:r>
              <a:rPr lang="tr-TR" dirty="0" err="1" smtClean="0"/>
              <a:t>the</a:t>
            </a:r>
            <a:r>
              <a:rPr lang="tr-TR" dirty="0" smtClean="0"/>
              <a:t> </a:t>
            </a:r>
            <a:r>
              <a:rPr lang="tr-TR" dirty="0" err="1" smtClean="0"/>
              <a:t>people</a:t>
            </a:r>
            <a:r>
              <a:rPr lang="tr-TR" dirty="0" smtClean="0"/>
              <a:t> </a:t>
            </a:r>
            <a:r>
              <a:rPr lang="tr-TR" dirty="0" err="1" smtClean="0"/>
              <a:t>over</a:t>
            </a:r>
            <a:r>
              <a:rPr lang="tr-TR" dirty="0" smtClean="0"/>
              <a:t> 25 </a:t>
            </a:r>
            <a:r>
              <a:rPr lang="tr-TR" dirty="0" err="1" smtClean="0"/>
              <a:t>years</a:t>
            </a:r>
            <a:r>
              <a:rPr lang="tr-TR" dirty="0" smtClean="0"/>
              <a:t> </a:t>
            </a:r>
            <a:r>
              <a:rPr lang="tr-TR" dirty="0" err="1" smtClean="0"/>
              <a:t>old</a:t>
            </a:r>
            <a:r>
              <a:rPr lang="tr-TR" dirty="0" smtClean="0"/>
              <a:t> </a:t>
            </a:r>
          </a:p>
          <a:p>
            <a:pPr marL="0" indent="0" algn="just">
              <a:buNone/>
            </a:pPr>
            <a:r>
              <a:rPr lang="tr-TR" dirty="0"/>
              <a:t> </a:t>
            </a:r>
            <a:r>
              <a:rPr lang="tr-TR" dirty="0" smtClean="0"/>
              <a:t>     </a:t>
            </a:r>
            <a:endParaRPr lang="tr-TR" dirty="0"/>
          </a:p>
        </p:txBody>
      </p:sp>
    </p:spTree>
    <p:extLst>
      <p:ext uri="{BB962C8B-B14F-4D97-AF65-F5344CB8AC3E}">
        <p14:creationId xmlns:p14="http://schemas.microsoft.com/office/powerpoint/2010/main" val="41176352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503065" y="281175"/>
            <a:ext cx="519197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pic>
        <p:nvPicPr>
          <p:cNvPr id="2051" name="Picture 3" descr="C:\Users\ezgi\Desktop\Ekran Alıntısı.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260" y="1350110"/>
            <a:ext cx="3172268" cy="34771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ezgi\Desktop\Ekran Alıntıs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75" y="1350110"/>
            <a:ext cx="2748690" cy="3335275"/>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7167985" y="1655520"/>
            <a:ext cx="1322798" cy="461665"/>
          </a:xfrm>
          <a:prstGeom prst="rect">
            <a:avLst/>
          </a:prstGeom>
          <a:noFill/>
        </p:spPr>
        <p:txBody>
          <a:bodyPr wrap="none" rtlCol="0">
            <a:spAutoFit/>
          </a:bodyPr>
          <a:lstStyle/>
          <a:p>
            <a:r>
              <a:rPr lang="tr-TR" sz="2400" dirty="0" smtClean="0">
                <a:solidFill>
                  <a:schemeClr val="bg1"/>
                </a:solidFill>
              </a:rPr>
              <a:t>(A2,p 16)</a:t>
            </a:r>
            <a:endParaRPr lang="tr-TR" sz="2400" dirty="0">
              <a:solidFill>
                <a:schemeClr val="bg1"/>
              </a:solidFill>
            </a:endParaRPr>
          </a:p>
        </p:txBody>
      </p:sp>
    </p:spTree>
    <p:extLst>
      <p:ext uri="{BB962C8B-B14F-4D97-AF65-F5344CB8AC3E}">
        <p14:creationId xmlns:p14="http://schemas.microsoft.com/office/powerpoint/2010/main" val="3779149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lgn="just">
              <a:buNone/>
            </a:pPr>
            <a:r>
              <a:rPr lang="tr-TR" dirty="0" smtClean="0"/>
              <a:t>          2.Martial </a:t>
            </a:r>
            <a:r>
              <a:rPr lang="tr-TR" dirty="0" err="1" smtClean="0"/>
              <a:t>Status</a:t>
            </a:r>
            <a:r>
              <a:rPr lang="tr-TR" dirty="0"/>
              <a:t> </a:t>
            </a:r>
            <a:r>
              <a:rPr lang="tr-TR" dirty="0" err="1" smtClean="0"/>
              <a:t>Discrimination</a:t>
            </a:r>
            <a:r>
              <a:rPr lang="tr-TR" dirty="0" smtClean="0"/>
              <a:t> </a:t>
            </a:r>
            <a:r>
              <a:rPr lang="tr-TR" dirty="0" err="1" smtClean="0"/>
              <a:t>Properterties</a:t>
            </a:r>
            <a:endParaRPr lang="tr-TR" dirty="0"/>
          </a:p>
        </p:txBody>
      </p:sp>
      <p:pic>
        <p:nvPicPr>
          <p:cNvPr id="2050" name="Picture 2" descr="C:\Users\ezgi\Desktop\Genis Aile B1,8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1960930"/>
            <a:ext cx="4047820" cy="290139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ezgi\Desktop\Cekirdek Aile 8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706" y="1960931"/>
            <a:ext cx="3970330" cy="2901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33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a:bodyPr>
          <a:lstStyle/>
          <a:p>
            <a:pPr marL="0" indent="0" algn="just">
              <a:buNone/>
            </a:pPr>
            <a:r>
              <a:rPr lang="en-US" dirty="0"/>
              <a:t>When family is mentioned in the Turkish For Foreigner Textbook, what is meant or portrayed in general, “the modern nuclear family ”  consisting of mother father and children and “</a:t>
            </a:r>
            <a:r>
              <a:rPr lang="en-US" dirty="0" err="1"/>
              <a:t>extentended</a:t>
            </a:r>
            <a:r>
              <a:rPr lang="en-US" dirty="0"/>
              <a:t> family” consisting grand parents and relatives. According to the expressions and visuals in the texts;  single </a:t>
            </a:r>
            <a:r>
              <a:rPr lang="en-US" dirty="0" err="1" smtClean="0"/>
              <a:t>paren</a:t>
            </a:r>
            <a:r>
              <a:rPr lang="tr-TR" dirty="0" err="1" smtClean="0"/>
              <a:t>ts</a:t>
            </a:r>
            <a:r>
              <a:rPr lang="en-US" dirty="0" smtClean="0"/>
              <a:t> </a:t>
            </a:r>
            <a:r>
              <a:rPr lang="en-US" dirty="0"/>
              <a:t>or </a:t>
            </a:r>
            <a:r>
              <a:rPr lang="en-US" dirty="0" err="1"/>
              <a:t>homesexual</a:t>
            </a:r>
            <a:r>
              <a:rPr lang="en-US" dirty="0"/>
              <a:t> marriages, or the childless couples are ignored. </a:t>
            </a:r>
            <a:endParaRPr lang="tr-TR" dirty="0" smtClean="0"/>
          </a:p>
          <a:p>
            <a:pPr marL="0" indent="0" algn="just">
              <a:buNone/>
            </a:pPr>
            <a:r>
              <a:rPr lang="tr-TR" dirty="0"/>
              <a:t> </a:t>
            </a:r>
          </a:p>
        </p:txBody>
      </p:sp>
    </p:spTree>
    <p:extLst>
      <p:ext uri="{BB962C8B-B14F-4D97-AF65-F5344CB8AC3E}">
        <p14:creationId xmlns:p14="http://schemas.microsoft.com/office/powerpoint/2010/main" val="1623335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79" y="281175"/>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92500" lnSpcReduction="10000"/>
          </a:bodyPr>
          <a:lstStyle/>
          <a:p>
            <a:pPr marL="0" indent="0" algn="just">
              <a:buNone/>
            </a:pPr>
            <a:r>
              <a:rPr lang="tr-TR" dirty="0"/>
              <a:t> </a:t>
            </a:r>
            <a:r>
              <a:rPr lang="tr-TR" dirty="0" smtClean="0"/>
              <a:t>  ‘’</a:t>
            </a:r>
            <a:r>
              <a:rPr lang="tr-TR" dirty="0" err="1" smtClean="0"/>
              <a:t>In</a:t>
            </a:r>
            <a:r>
              <a:rPr lang="tr-TR" dirty="0" smtClean="0"/>
              <a:t> </a:t>
            </a:r>
            <a:r>
              <a:rPr lang="tr-TR" dirty="0" err="1"/>
              <a:t>Turkish</a:t>
            </a:r>
            <a:r>
              <a:rPr lang="tr-TR" dirty="0"/>
              <a:t> </a:t>
            </a:r>
            <a:r>
              <a:rPr lang="tr-TR" dirty="0" err="1"/>
              <a:t>Society</a:t>
            </a:r>
            <a:r>
              <a:rPr lang="tr-TR" dirty="0"/>
              <a:t> </a:t>
            </a:r>
            <a:r>
              <a:rPr lang="tr-TR" dirty="0" err="1"/>
              <a:t>Family</a:t>
            </a:r>
            <a:r>
              <a:rPr lang="tr-TR" dirty="0"/>
              <a:t> is a </a:t>
            </a:r>
            <a:r>
              <a:rPr lang="tr-TR" dirty="0" err="1"/>
              <a:t>precious</a:t>
            </a:r>
            <a:r>
              <a:rPr lang="tr-TR" dirty="0"/>
              <a:t> </a:t>
            </a:r>
            <a:r>
              <a:rPr lang="tr-TR" dirty="0" err="1"/>
              <a:t>structure</a:t>
            </a:r>
            <a:r>
              <a:rPr lang="tr-TR" dirty="0"/>
              <a:t> </a:t>
            </a:r>
            <a:r>
              <a:rPr lang="tr-TR" dirty="0" err="1"/>
              <a:t>and</a:t>
            </a:r>
            <a:r>
              <a:rPr lang="tr-TR" dirty="0"/>
              <a:t> </a:t>
            </a:r>
            <a:r>
              <a:rPr lang="tr-TR" dirty="0" err="1"/>
              <a:t>reflects</a:t>
            </a:r>
            <a:r>
              <a:rPr lang="tr-TR" dirty="0"/>
              <a:t> </a:t>
            </a:r>
            <a:r>
              <a:rPr lang="tr-TR" dirty="0" err="1"/>
              <a:t>the</a:t>
            </a:r>
            <a:r>
              <a:rPr lang="tr-TR" dirty="0"/>
              <a:t> </a:t>
            </a:r>
            <a:r>
              <a:rPr lang="tr-TR" dirty="0" err="1"/>
              <a:t>society’s</a:t>
            </a:r>
            <a:r>
              <a:rPr lang="tr-TR" dirty="0"/>
              <a:t> </a:t>
            </a:r>
            <a:r>
              <a:rPr lang="tr-TR" dirty="0" err="1"/>
              <a:t>language</a:t>
            </a:r>
            <a:r>
              <a:rPr lang="tr-TR" dirty="0"/>
              <a:t>, </a:t>
            </a:r>
            <a:r>
              <a:rPr lang="tr-TR" dirty="0" err="1"/>
              <a:t>religion</a:t>
            </a:r>
            <a:r>
              <a:rPr lang="tr-TR" dirty="0"/>
              <a:t> </a:t>
            </a:r>
            <a:r>
              <a:rPr lang="tr-TR" dirty="0" err="1"/>
              <a:t>and</a:t>
            </a:r>
            <a:r>
              <a:rPr lang="tr-TR" dirty="0"/>
              <a:t> </a:t>
            </a:r>
            <a:r>
              <a:rPr lang="tr-TR" dirty="0" err="1"/>
              <a:t>other</a:t>
            </a:r>
            <a:r>
              <a:rPr lang="tr-TR" dirty="0"/>
              <a:t> </a:t>
            </a:r>
            <a:r>
              <a:rPr lang="tr-TR" dirty="0" err="1"/>
              <a:t>values</a:t>
            </a:r>
            <a:r>
              <a:rPr lang="tr-TR" dirty="0"/>
              <a:t>. </a:t>
            </a:r>
            <a:r>
              <a:rPr lang="tr-TR" dirty="0" err="1"/>
              <a:t>Family</a:t>
            </a:r>
            <a:r>
              <a:rPr lang="tr-TR" dirty="0"/>
              <a:t> is </a:t>
            </a:r>
            <a:r>
              <a:rPr lang="tr-TR" dirty="0" err="1"/>
              <a:t>the</a:t>
            </a:r>
            <a:r>
              <a:rPr lang="tr-TR" dirty="0"/>
              <a:t> </a:t>
            </a:r>
            <a:r>
              <a:rPr lang="tr-TR" dirty="0" err="1"/>
              <a:t>smallest</a:t>
            </a:r>
            <a:r>
              <a:rPr lang="tr-TR" dirty="0"/>
              <a:t> </a:t>
            </a:r>
            <a:r>
              <a:rPr lang="tr-TR" dirty="0" err="1"/>
              <a:t>unit</a:t>
            </a:r>
            <a:r>
              <a:rPr lang="tr-TR" dirty="0"/>
              <a:t> of </a:t>
            </a:r>
            <a:r>
              <a:rPr lang="tr-TR" dirty="0" err="1"/>
              <a:t>the</a:t>
            </a:r>
            <a:r>
              <a:rPr lang="tr-TR" dirty="0"/>
              <a:t> </a:t>
            </a:r>
            <a:r>
              <a:rPr lang="tr-TR" dirty="0" err="1"/>
              <a:t>society</a:t>
            </a:r>
            <a:r>
              <a:rPr lang="tr-TR" dirty="0"/>
              <a:t>. At </a:t>
            </a:r>
            <a:r>
              <a:rPr lang="tr-TR" dirty="0" err="1"/>
              <a:t>our</a:t>
            </a:r>
            <a:r>
              <a:rPr lang="tr-TR" dirty="0"/>
              <a:t> </a:t>
            </a:r>
            <a:r>
              <a:rPr lang="tr-TR" dirty="0" err="1"/>
              <a:t>Constitution’s</a:t>
            </a:r>
            <a:r>
              <a:rPr lang="tr-TR" dirty="0"/>
              <a:t> 41st </a:t>
            </a:r>
            <a:r>
              <a:rPr lang="tr-TR" dirty="0" err="1"/>
              <a:t>act</a:t>
            </a:r>
            <a:r>
              <a:rPr lang="tr-TR" dirty="0"/>
              <a:t> </a:t>
            </a:r>
            <a:r>
              <a:rPr lang="tr-TR" dirty="0" err="1"/>
              <a:t>the</a:t>
            </a:r>
            <a:r>
              <a:rPr lang="tr-TR" dirty="0"/>
              <a:t> </a:t>
            </a:r>
            <a:r>
              <a:rPr lang="tr-TR" dirty="0" err="1"/>
              <a:t>importance</a:t>
            </a:r>
            <a:r>
              <a:rPr lang="tr-TR" dirty="0"/>
              <a:t> of </a:t>
            </a:r>
            <a:r>
              <a:rPr lang="tr-TR" dirty="0" err="1"/>
              <a:t>the</a:t>
            </a:r>
            <a:r>
              <a:rPr lang="tr-TR" dirty="0"/>
              <a:t> </a:t>
            </a:r>
            <a:r>
              <a:rPr lang="tr-TR" dirty="0" err="1"/>
              <a:t>family</a:t>
            </a:r>
            <a:r>
              <a:rPr lang="tr-TR" dirty="0"/>
              <a:t> is </a:t>
            </a:r>
            <a:r>
              <a:rPr lang="tr-TR" dirty="0" err="1"/>
              <a:t>promoted</a:t>
            </a:r>
            <a:r>
              <a:rPr lang="tr-TR" dirty="0"/>
              <a:t>. </a:t>
            </a:r>
            <a:r>
              <a:rPr lang="tr-TR" dirty="0" err="1"/>
              <a:t>When</a:t>
            </a:r>
            <a:r>
              <a:rPr lang="tr-TR" dirty="0"/>
              <a:t> </a:t>
            </a:r>
            <a:r>
              <a:rPr lang="tr-TR" dirty="0" err="1"/>
              <a:t>we</a:t>
            </a:r>
            <a:r>
              <a:rPr lang="tr-TR" dirty="0"/>
              <a:t> </a:t>
            </a:r>
            <a:r>
              <a:rPr lang="tr-TR" dirty="0" err="1"/>
              <a:t>consider</a:t>
            </a:r>
            <a:r>
              <a:rPr lang="tr-TR" dirty="0"/>
              <a:t> </a:t>
            </a:r>
            <a:r>
              <a:rPr lang="tr-TR" dirty="0" err="1"/>
              <a:t>family</a:t>
            </a:r>
            <a:r>
              <a:rPr lang="tr-TR" dirty="0"/>
              <a:t> </a:t>
            </a:r>
            <a:r>
              <a:rPr lang="tr-TR" dirty="0" err="1"/>
              <a:t>the</a:t>
            </a:r>
            <a:r>
              <a:rPr lang="tr-TR" dirty="0"/>
              <a:t> </a:t>
            </a:r>
            <a:r>
              <a:rPr lang="tr-TR" dirty="0" err="1"/>
              <a:t>fisrt</a:t>
            </a:r>
            <a:r>
              <a:rPr lang="tr-TR" dirty="0"/>
              <a:t> </a:t>
            </a:r>
            <a:r>
              <a:rPr lang="tr-TR" dirty="0" err="1"/>
              <a:t>thing</a:t>
            </a:r>
            <a:r>
              <a:rPr lang="tr-TR" dirty="0"/>
              <a:t> </a:t>
            </a:r>
            <a:r>
              <a:rPr lang="tr-TR" dirty="0" err="1"/>
              <a:t>we</a:t>
            </a:r>
            <a:r>
              <a:rPr lang="tr-TR" dirty="0"/>
              <a:t> </a:t>
            </a:r>
            <a:r>
              <a:rPr lang="tr-TR" dirty="0" err="1"/>
              <a:t>remember</a:t>
            </a:r>
            <a:r>
              <a:rPr lang="tr-TR" dirty="0"/>
              <a:t> can be </a:t>
            </a:r>
            <a:r>
              <a:rPr lang="tr-TR" dirty="0" err="1"/>
              <a:t>mother</a:t>
            </a:r>
            <a:r>
              <a:rPr lang="tr-TR" dirty="0"/>
              <a:t>, </a:t>
            </a:r>
            <a:r>
              <a:rPr lang="tr-TR" dirty="0" err="1"/>
              <a:t>father</a:t>
            </a:r>
            <a:r>
              <a:rPr lang="tr-TR" dirty="0"/>
              <a:t> </a:t>
            </a:r>
            <a:r>
              <a:rPr lang="tr-TR" dirty="0" err="1"/>
              <a:t>and</a:t>
            </a:r>
            <a:r>
              <a:rPr lang="tr-TR" dirty="0"/>
              <a:t> </a:t>
            </a:r>
            <a:r>
              <a:rPr lang="tr-TR" dirty="0" err="1"/>
              <a:t>the</a:t>
            </a:r>
            <a:r>
              <a:rPr lang="tr-TR" dirty="0"/>
              <a:t> </a:t>
            </a:r>
            <a:r>
              <a:rPr lang="tr-TR" dirty="0" err="1"/>
              <a:t>children</a:t>
            </a:r>
            <a:r>
              <a:rPr lang="tr-TR" dirty="0"/>
              <a:t>. </a:t>
            </a:r>
            <a:r>
              <a:rPr lang="tr-TR" dirty="0" err="1"/>
              <a:t>Social</a:t>
            </a:r>
            <a:r>
              <a:rPr lang="tr-TR" dirty="0"/>
              <a:t> </a:t>
            </a:r>
            <a:r>
              <a:rPr lang="tr-TR" dirty="0" err="1"/>
              <a:t>scientists</a:t>
            </a:r>
            <a:r>
              <a:rPr lang="tr-TR" dirty="0"/>
              <a:t> </a:t>
            </a:r>
            <a:r>
              <a:rPr lang="tr-TR" dirty="0" err="1"/>
              <a:t>describes</a:t>
            </a:r>
            <a:r>
              <a:rPr lang="tr-TR" dirty="0"/>
              <a:t> </a:t>
            </a:r>
            <a:r>
              <a:rPr lang="tr-TR" dirty="0" err="1"/>
              <a:t>family</a:t>
            </a:r>
            <a:r>
              <a:rPr lang="tr-TR" dirty="0"/>
              <a:t> in </a:t>
            </a:r>
            <a:r>
              <a:rPr lang="tr-TR" dirty="0" err="1"/>
              <a:t>two</a:t>
            </a:r>
            <a:r>
              <a:rPr lang="tr-TR" dirty="0"/>
              <a:t> </a:t>
            </a:r>
            <a:r>
              <a:rPr lang="tr-TR" dirty="0" err="1"/>
              <a:t>ways</a:t>
            </a:r>
            <a:r>
              <a:rPr lang="tr-TR" dirty="0"/>
              <a:t> </a:t>
            </a:r>
            <a:r>
              <a:rPr lang="tr-TR" dirty="0" err="1"/>
              <a:t>nuclear</a:t>
            </a:r>
            <a:r>
              <a:rPr lang="tr-TR" dirty="0"/>
              <a:t> </a:t>
            </a:r>
            <a:r>
              <a:rPr lang="tr-TR" dirty="0" err="1"/>
              <a:t>families</a:t>
            </a:r>
            <a:r>
              <a:rPr lang="tr-TR" dirty="0"/>
              <a:t> </a:t>
            </a:r>
            <a:r>
              <a:rPr lang="tr-TR" dirty="0" err="1"/>
              <a:t>and</a:t>
            </a:r>
            <a:r>
              <a:rPr lang="tr-TR" dirty="0"/>
              <a:t> </a:t>
            </a:r>
            <a:r>
              <a:rPr lang="tr-TR" dirty="0" err="1"/>
              <a:t>extended</a:t>
            </a:r>
            <a:r>
              <a:rPr lang="tr-TR" dirty="0"/>
              <a:t> </a:t>
            </a:r>
            <a:r>
              <a:rPr lang="tr-TR" dirty="0" err="1"/>
              <a:t>families</a:t>
            </a:r>
            <a:r>
              <a:rPr lang="tr-TR" dirty="0"/>
              <a:t>. </a:t>
            </a:r>
            <a:r>
              <a:rPr lang="tr-TR" dirty="0" err="1"/>
              <a:t>In</a:t>
            </a:r>
            <a:r>
              <a:rPr lang="tr-TR" dirty="0"/>
              <a:t> </a:t>
            </a:r>
            <a:r>
              <a:rPr lang="tr-TR" dirty="0" err="1"/>
              <a:t>our</a:t>
            </a:r>
            <a:r>
              <a:rPr lang="tr-TR" dirty="0"/>
              <a:t> </a:t>
            </a:r>
            <a:r>
              <a:rPr lang="tr-TR" dirty="0" err="1"/>
              <a:t>country</a:t>
            </a:r>
            <a:r>
              <a:rPr lang="tr-TR" dirty="0"/>
              <a:t> </a:t>
            </a:r>
            <a:r>
              <a:rPr lang="tr-TR" dirty="0" err="1"/>
              <a:t>when</a:t>
            </a:r>
            <a:r>
              <a:rPr lang="tr-TR" dirty="0"/>
              <a:t> </a:t>
            </a:r>
            <a:r>
              <a:rPr lang="tr-TR" dirty="0" err="1"/>
              <a:t>people</a:t>
            </a:r>
            <a:r>
              <a:rPr lang="tr-TR" dirty="0"/>
              <a:t> </a:t>
            </a:r>
            <a:r>
              <a:rPr lang="tr-TR" dirty="0" err="1"/>
              <a:t>get</a:t>
            </a:r>
            <a:r>
              <a:rPr lang="tr-TR" dirty="0"/>
              <a:t> </a:t>
            </a:r>
            <a:r>
              <a:rPr lang="tr-TR" dirty="0" err="1"/>
              <a:t>married</a:t>
            </a:r>
            <a:r>
              <a:rPr lang="tr-TR" dirty="0"/>
              <a:t> </a:t>
            </a:r>
            <a:r>
              <a:rPr lang="tr-TR" dirty="0" err="1"/>
              <a:t>they</a:t>
            </a:r>
            <a:r>
              <a:rPr lang="tr-TR" dirty="0"/>
              <a:t> </a:t>
            </a:r>
            <a:r>
              <a:rPr lang="tr-TR" dirty="0" err="1"/>
              <a:t>leave</a:t>
            </a:r>
            <a:r>
              <a:rPr lang="tr-TR" dirty="0"/>
              <a:t> </a:t>
            </a:r>
            <a:r>
              <a:rPr lang="tr-TR" dirty="0" err="1"/>
              <a:t>their</a:t>
            </a:r>
            <a:r>
              <a:rPr lang="tr-TR" dirty="0"/>
              <a:t> </a:t>
            </a:r>
            <a:r>
              <a:rPr lang="tr-TR" dirty="0" err="1"/>
              <a:t>parents</a:t>
            </a:r>
            <a:r>
              <a:rPr lang="tr-TR" dirty="0"/>
              <a:t> </a:t>
            </a:r>
            <a:r>
              <a:rPr lang="tr-TR" dirty="0" err="1"/>
              <a:t>and</a:t>
            </a:r>
            <a:r>
              <a:rPr lang="tr-TR" dirty="0"/>
              <a:t> start </a:t>
            </a:r>
            <a:r>
              <a:rPr lang="tr-TR" dirty="0" err="1"/>
              <a:t>to</a:t>
            </a:r>
            <a:r>
              <a:rPr lang="tr-TR" dirty="0"/>
              <a:t> </a:t>
            </a:r>
            <a:r>
              <a:rPr lang="tr-TR" dirty="0" err="1"/>
              <a:t>live</a:t>
            </a:r>
            <a:r>
              <a:rPr lang="tr-TR" dirty="0"/>
              <a:t> in </a:t>
            </a:r>
            <a:r>
              <a:rPr lang="tr-TR" dirty="0" err="1"/>
              <a:t>another</a:t>
            </a:r>
            <a:r>
              <a:rPr lang="tr-TR" dirty="0"/>
              <a:t> </a:t>
            </a:r>
            <a:r>
              <a:rPr lang="tr-TR" dirty="0" err="1"/>
              <a:t>home</a:t>
            </a:r>
            <a:r>
              <a:rPr lang="tr-TR" dirty="0" smtClean="0"/>
              <a:t>………(B2,88)’’</a:t>
            </a:r>
            <a:endParaRPr lang="tr-TR" dirty="0"/>
          </a:p>
          <a:p>
            <a:pPr algn="just"/>
            <a:endParaRPr lang="tr-TR" dirty="0"/>
          </a:p>
        </p:txBody>
      </p:sp>
    </p:spTree>
    <p:extLst>
      <p:ext uri="{BB962C8B-B14F-4D97-AF65-F5344CB8AC3E}">
        <p14:creationId xmlns:p14="http://schemas.microsoft.com/office/powerpoint/2010/main" val="1266802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buNone/>
            </a:pPr>
            <a:r>
              <a:rPr lang="tr-TR" dirty="0" smtClean="0"/>
              <a:t>  </a:t>
            </a:r>
            <a:r>
              <a:rPr lang="tr-TR" dirty="0" err="1" smtClean="0"/>
              <a:t>According</a:t>
            </a:r>
            <a:r>
              <a:rPr lang="tr-TR" dirty="0" smtClean="0"/>
              <a:t> </a:t>
            </a:r>
            <a:r>
              <a:rPr lang="tr-TR" dirty="0" err="1" smtClean="0"/>
              <a:t>to</a:t>
            </a:r>
            <a:r>
              <a:rPr lang="tr-TR" dirty="0" smtClean="0"/>
              <a:t> </a:t>
            </a:r>
            <a:r>
              <a:rPr lang="tr-TR" dirty="0" err="1" smtClean="0"/>
              <a:t>the</a:t>
            </a:r>
            <a:r>
              <a:rPr lang="tr-TR" dirty="0" smtClean="0"/>
              <a:t> </a:t>
            </a:r>
            <a:r>
              <a:rPr lang="tr-TR" dirty="0" err="1" smtClean="0"/>
              <a:t>book</a:t>
            </a:r>
            <a:r>
              <a:rPr lang="tr-TR" dirty="0" smtClean="0"/>
              <a:t> m</a:t>
            </a:r>
            <a:r>
              <a:rPr lang="en-US" dirty="0" err="1" smtClean="0"/>
              <a:t>arriage</a:t>
            </a:r>
            <a:r>
              <a:rPr lang="en-US" dirty="0" smtClean="0"/>
              <a:t> </a:t>
            </a:r>
            <a:r>
              <a:rPr lang="en-US" dirty="0"/>
              <a:t>is shown as the only way to live as an adult in society. And being single or living with your partner might be a problematic and challenging situation against the norms </a:t>
            </a:r>
            <a:r>
              <a:rPr lang="tr-TR" dirty="0" err="1" smtClean="0"/>
              <a:t>and</a:t>
            </a:r>
            <a:r>
              <a:rPr lang="tr-TR" dirty="0" smtClean="0"/>
              <a:t> </a:t>
            </a:r>
            <a:r>
              <a:rPr lang="tr-TR" dirty="0" err="1" smtClean="0"/>
              <a:t>values</a:t>
            </a:r>
            <a:r>
              <a:rPr lang="tr-TR" dirty="0" smtClean="0"/>
              <a:t>.</a:t>
            </a:r>
          </a:p>
          <a:p>
            <a:pPr marL="0" indent="0">
              <a:buNone/>
            </a:pPr>
            <a:endParaRPr lang="tr-TR" dirty="0"/>
          </a:p>
        </p:txBody>
      </p:sp>
      <p:pic>
        <p:nvPicPr>
          <p:cNvPr id="3074" name="Picture 2" descr="C:\Users\ezgi\Desktop\Kiralık Ev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70" y="3182570"/>
            <a:ext cx="259598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ezgi\Desktop\Ail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75" y="3182569"/>
            <a:ext cx="2443280" cy="176212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6557165" y="3946095"/>
            <a:ext cx="1486304" cy="584775"/>
          </a:xfrm>
          <a:prstGeom prst="rect">
            <a:avLst/>
          </a:prstGeom>
          <a:noFill/>
        </p:spPr>
        <p:txBody>
          <a:bodyPr wrap="none" rtlCol="0">
            <a:spAutoFit/>
          </a:bodyPr>
          <a:lstStyle/>
          <a:p>
            <a:r>
              <a:rPr lang="tr-TR" sz="3200" dirty="0" smtClean="0">
                <a:solidFill>
                  <a:schemeClr val="bg1"/>
                </a:solidFill>
              </a:rPr>
              <a:t>(B1, p8)</a:t>
            </a:r>
            <a:endParaRPr lang="tr-TR" sz="3200" dirty="0">
              <a:solidFill>
                <a:schemeClr val="bg1"/>
              </a:solidFill>
            </a:endParaRPr>
          </a:p>
        </p:txBody>
      </p:sp>
    </p:spTree>
    <p:extLst>
      <p:ext uri="{BB962C8B-B14F-4D97-AF65-F5344CB8AC3E}">
        <p14:creationId xmlns:p14="http://schemas.microsoft.com/office/powerpoint/2010/main" val="4100438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1179" y="267728"/>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a:bodyPr>
          <a:lstStyle/>
          <a:p>
            <a:pPr marL="0" indent="0" algn="just">
              <a:buNone/>
            </a:pPr>
            <a:r>
              <a:rPr lang="tr-TR" dirty="0" err="1" smtClean="0"/>
              <a:t>Estate</a:t>
            </a:r>
            <a:r>
              <a:rPr lang="tr-TR" dirty="0" smtClean="0"/>
              <a:t> Agent: </a:t>
            </a:r>
            <a:r>
              <a:rPr lang="tr-TR" dirty="0" err="1" smtClean="0"/>
              <a:t>Miss</a:t>
            </a:r>
            <a:r>
              <a:rPr lang="tr-TR" dirty="0" smtClean="0"/>
              <a:t> Gamze do </a:t>
            </a:r>
            <a:r>
              <a:rPr lang="tr-TR" dirty="0" err="1" smtClean="0"/>
              <a:t>you</a:t>
            </a:r>
            <a:r>
              <a:rPr lang="tr-TR" dirty="0" smtClean="0"/>
              <a:t> </a:t>
            </a:r>
            <a:r>
              <a:rPr lang="tr-TR" dirty="0" err="1" smtClean="0"/>
              <a:t>live</a:t>
            </a:r>
            <a:r>
              <a:rPr lang="tr-TR" dirty="0" smtClean="0"/>
              <a:t> </a:t>
            </a:r>
            <a:r>
              <a:rPr lang="tr-TR" dirty="0" err="1" smtClean="0"/>
              <a:t>with</a:t>
            </a:r>
            <a:r>
              <a:rPr lang="tr-TR" dirty="0" smtClean="0"/>
              <a:t> </a:t>
            </a:r>
            <a:r>
              <a:rPr lang="tr-TR" dirty="0" err="1" smtClean="0"/>
              <a:t>your</a:t>
            </a:r>
            <a:r>
              <a:rPr lang="tr-TR" dirty="0" smtClean="0"/>
              <a:t> </a:t>
            </a:r>
            <a:r>
              <a:rPr lang="tr-TR" dirty="0" err="1" smtClean="0"/>
              <a:t>family</a:t>
            </a:r>
            <a:r>
              <a:rPr lang="tr-TR" dirty="0" smtClean="0"/>
              <a:t> </a:t>
            </a:r>
            <a:r>
              <a:rPr lang="tr-TR" dirty="0" err="1" smtClean="0"/>
              <a:t>or</a:t>
            </a:r>
            <a:r>
              <a:rPr lang="tr-TR" dirty="0" smtClean="0"/>
              <a:t> </a:t>
            </a:r>
            <a:r>
              <a:rPr lang="tr-TR" dirty="0" err="1" smtClean="0"/>
              <a:t>alone</a:t>
            </a:r>
            <a:r>
              <a:rPr lang="tr-TR" dirty="0" smtClean="0"/>
              <a:t> ? I’m </a:t>
            </a:r>
            <a:r>
              <a:rPr lang="tr-TR" dirty="0" err="1" smtClean="0"/>
              <a:t>asking</a:t>
            </a:r>
            <a:r>
              <a:rPr lang="tr-TR" dirty="0" smtClean="0"/>
              <a:t> </a:t>
            </a:r>
            <a:r>
              <a:rPr lang="tr-TR" dirty="0" err="1" smtClean="0"/>
              <a:t>this</a:t>
            </a:r>
            <a:r>
              <a:rPr lang="tr-TR" dirty="0" smtClean="0"/>
              <a:t> </a:t>
            </a:r>
            <a:r>
              <a:rPr lang="tr-TR" dirty="0" err="1" smtClean="0"/>
              <a:t>because</a:t>
            </a:r>
            <a:r>
              <a:rPr lang="tr-TR" dirty="0" smtClean="0"/>
              <a:t> </a:t>
            </a:r>
            <a:r>
              <a:rPr lang="tr-TR" dirty="0" err="1" smtClean="0"/>
              <a:t>some</a:t>
            </a:r>
            <a:r>
              <a:rPr lang="tr-TR" dirty="0"/>
              <a:t> </a:t>
            </a:r>
            <a:r>
              <a:rPr lang="tr-TR" dirty="0" err="1" smtClean="0"/>
              <a:t>flats</a:t>
            </a:r>
            <a:r>
              <a:rPr lang="tr-TR" dirty="0" smtClean="0"/>
              <a:t> </a:t>
            </a:r>
            <a:r>
              <a:rPr lang="tr-TR" dirty="0" err="1" smtClean="0"/>
              <a:t>are</a:t>
            </a:r>
            <a:r>
              <a:rPr lang="tr-TR" dirty="0" smtClean="0"/>
              <a:t> </a:t>
            </a:r>
            <a:r>
              <a:rPr lang="tr-TR" dirty="0" err="1" smtClean="0"/>
              <a:t>rent</a:t>
            </a:r>
            <a:r>
              <a:rPr lang="tr-TR" dirty="0" smtClean="0"/>
              <a:t> </a:t>
            </a:r>
            <a:r>
              <a:rPr lang="tr-TR" dirty="0" err="1" smtClean="0"/>
              <a:t>just</a:t>
            </a:r>
            <a:r>
              <a:rPr lang="tr-TR" dirty="0" smtClean="0"/>
              <a:t> </a:t>
            </a:r>
            <a:r>
              <a:rPr lang="tr-TR" dirty="0" err="1" smtClean="0"/>
              <a:t>for</a:t>
            </a:r>
            <a:r>
              <a:rPr lang="tr-TR" dirty="0" smtClean="0"/>
              <a:t> </a:t>
            </a:r>
            <a:r>
              <a:rPr lang="tr-TR" dirty="0" err="1" smtClean="0"/>
              <a:t>families</a:t>
            </a:r>
            <a:endParaRPr lang="tr-TR" dirty="0" smtClean="0"/>
          </a:p>
          <a:p>
            <a:pPr marL="0" indent="0" algn="just">
              <a:buNone/>
            </a:pPr>
            <a:r>
              <a:rPr lang="tr-TR" dirty="0" err="1" smtClean="0"/>
              <a:t>Gamze:I</a:t>
            </a:r>
            <a:r>
              <a:rPr lang="tr-TR" dirty="0" smtClean="0"/>
              <a:t> </a:t>
            </a:r>
            <a:r>
              <a:rPr lang="tr-TR" dirty="0" err="1" smtClean="0"/>
              <a:t>live</a:t>
            </a:r>
            <a:r>
              <a:rPr lang="tr-TR" dirty="0" smtClean="0"/>
              <a:t> </a:t>
            </a:r>
            <a:r>
              <a:rPr lang="tr-TR" dirty="0" err="1" smtClean="0"/>
              <a:t>alone</a:t>
            </a:r>
            <a:endParaRPr lang="tr-TR" dirty="0"/>
          </a:p>
          <a:p>
            <a:pPr marL="0" indent="0" algn="just">
              <a:buNone/>
            </a:pPr>
            <a:r>
              <a:rPr lang="tr-TR" dirty="0" err="1" smtClean="0"/>
              <a:t>Estate</a:t>
            </a:r>
            <a:r>
              <a:rPr lang="tr-TR" dirty="0" smtClean="0"/>
              <a:t> </a:t>
            </a:r>
            <a:r>
              <a:rPr lang="tr-TR" dirty="0" err="1" smtClean="0"/>
              <a:t>Agent:So</a:t>
            </a:r>
            <a:r>
              <a:rPr lang="tr-TR" dirty="0" smtClean="0"/>
              <a:t> I </a:t>
            </a:r>
            <a:r>
              <a:rPr lang="tr-TR" dirty="0" err="1" smtClean="0"/>
              <a:t>have</a:t>
            </a:r>
            <a:r>
              <a:rPr lang="tr-TR" dirty="0" smtClean="0"/>
              <a:t> </a:t>
            </a:r>
            <a:r>
              <a:rPr lang="tr-TR" dirty="0" err="1" smtClean="0"/>
              <a:t>some</a:t>
            </a:r>
            <a:r>
              <a:rPr lang="tr-TR" dirty="0" smtClean="0"/>
              <a:t> </a:t>
            </a:r>
            <a:r>
              <a:rPr lang="tr-TR" dirty="0" err="1" smtClean="0"/>
              <a:t>houses</a:t>
            </a:r>
            <a:r>
              <a:rPr lang="tr-TR" dirty="0" smtClean="0"/>
              <a:t> in Levent </a:t>
            </a:r>
            <a:r>
              <a:rPr lang="tr-TR" dirty="0" err="1" smtClean="0"/>
              <a:t>suitable</a:t>
            </a:r>
            <a:r>
              <a:rPr lang="tr-TR" dirty="0" smtClean="0"/>
              <a:t> </a:t>
            </a:r>
            <a:r>
              <a:rPr lang="tr-TR" dirty="0" err="1" smtClean="0"/>
              <a:t>for</a:t>
            </a:r>
            <a:r>
              <a:rPr lang="tr-TR" dirty="0" smtClean="0"/>
              <a:t> </a:t>
            </a:r>
            <a:r>
              <a:rPr lang="tr-TR" dirty="0" err="1" smtClean="0"/>
              <a:t>you</a:t>
            </a:r>
            <a:r>
              <a:rPr lang="tr-TR" dirty="0" smtClean="0"/>
              <a:t> </a:t>
            </a:r>
            <a:r>
              <a:rPr lang="tr-TR" dirty="0" err="1" smtClean="0"/>
              <a:t>which</a:t>
            </a:r>
            <a:r>
              <a:rPr lang="tr-TR" dirty="0" smtClean="0"/>
              <a:t> is </a:t>
            </a:r>
            <a:r>
              <a:rPr lang="tr-TR" dirty="0" err="1" smtClean="0"/>
              <a:t>the</a:t>
            </a:r>
            <a:r>
              <a:rPr lang="tr-TR" dirty="0" smtClean="0"/>
              <a:t> modern </a:t>
            </a:r>
            <a:r>
              <a:rPr lang="tr-TR" dirty="0" err="1" smtClean="0"/>
              <a:t>part</a:t>
            </a:r>
            <a:r>
              <a:rPr lang="tr-TR" dirty="0" smtClean="0"/>
              <a:t> of </a:t>
            </a:r>
            <a:r>
              <a:rPr lang="tr-TR" dirty="0" err="1" smtClean="0"/>
              <a:t>the</a:t>
            </a:r>
            <a:r>
              <a:rPr lang="tr-TR" dirty="0" smtClean="0"/>
              <a:t> </a:t>
            </a:r>
            <a:r>
              <a:rPr lang="tr-TR" dirty="0" err="1" smtClean="0"/>
              <a:t>city</a:t>
            </a:r>
            <a:r>
              <a:rPr lang="tr-TR" dirty="0" smtClean="0"/>
              <a:t>.</a:t>
            </a:r>
          </a:p>
          <a:p>
            <a:pPr marL="0" indent="0" algn="just">
              <a:buNone/>
            </a:pPr>
            <a:r>
              <a:rPr lang="tr-TR" dirty="0" smtClean="0"/>
              <a:t>(B1,p 11)</a:t>
            </a:r>
            <a:endParaRPr lang="tr-TR" dirty="0"/>
          </a:p>
        </p:txBody>
      </p:sp>
    </p:spTree>
    <p:extLst>
      <p:ext uri="{BB962C8B-B14F-4D97-AF65-F5344CB8AC3E}">
        <p14:creationId xmlns:p14="http://schemas.microsoft.com/office/powerpoint/2010/main" val="1855405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buNone/>
            </a:pPr>
            <a:r>
              <a:rPr lang="tr-TR" dirty="0" smtClean="0"/>
              <a:t>   3. </a:t>
            </a:r>
            <a:r>
              <a:rPr lang="tr-TR" dirty="0" err="1" smtClean="0"/>
              <a:t>Physical</a:t>
            </a:r>
            <a:r>
              <a:rPr lang="tr-TR" dirty="0" smtClean="0"/>
              <a:t> </a:t>
            </a:r>
            <a:r>
              <a:rPr lang="tr-TR" dirty="0" err="1" smtClean="0"/>
              <a:t>Apperiance</a:t>
            </a:r>
            <a:r>
              <a:rPr lang="tr-TR" dirty="0" smtClean="0"/>
              <a:t> </a:t>
            </a:r>
            <a:r>
              <a:rPr lang="tr-TR" dirty="0" err="1" smtClean="0"/>
              <a:t>Discrimination</a:t>
            </a:r>
            <a:r>
              <a:rPr lang="tr-TR" dirty="0" smtClean="0"/>
              <a:t> </a:t>
            </a:r>
            <a:r>
              <a:rPr lang="tr-TR" dirty="0" err="1" smtClean="0"/>
              <a:t>Properties</a:t>
            </a:r>
            <a:endParaRPr lang="tr-TR" dirty="0" smtClean="0"/>
          </a:p>
          <a:p>
            <a:pPr marL="0" indent="0">
              <a:buNone/>
            </a:pPr>
            <a:endParaRPr lang="tr-TR" dirty="0"/>
          </a:p>
        </p:txBody>
      </p:sp>
      <p:pic>
        <p:nvPicPr>
          <p:cNvPr id="4099" name="Picture 3" descr="C:\Users\ezgi\Desktop\kara-koyun_6524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75" y="1808226"/>
            <a:ext cx="7329840" cy="305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04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128471"/>
            <a:ext cx="4886560" cy="763526"/>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Erzurumlu </a:t>
            </a:r>
            <a:r>
              <a:rPr lang="tr-TR" dirty="0" err="1" smtClean="0"/>
              <a:t>Ibrahim</a:t>
            </a:r>
            <a:r>
              <a:rPr lang="tr-TR" dirty="0" smtClean="0"/>
              <a:t> Hakkı, </a:t>
            </a:r>
            <a:r>
              <a:rPr lang="tr-TR" dirty="0" err="1" smtClean="0"/>
              <a:t>who</a:t>
            </a:r>
            <a:r>
              <a:rPr lang="tr-TR" dirty="0" smtClean="0"/>
              <a:t> is a </a:t>
            </a:r>
            <a:r>
              <a:rPr lang="tr-TR" dirty="0" err="1" smtClean="0"/>
              <a:t>scientist</a:t>
            </a:r>
            <a:r>
              <a:rPr lang="tr-TR" dirty="0" smtClean="0"/>
              <a:t> </a:t>
            </a:r>
            <a:r>
              <a:rPr lang="tr-TR" dirty="0" err="1" smtClean="0"/>
              <a:t>and</a:t>
            </a:r>
            <a:r>
              <a:rPr lang="tr-TR" dirty="0" smtClean="0"/>
              <a:t> </a:t>
            </a:r>
            <a:r>
              <a:rPr lang="tr-TR" dirty="0" err="1" smtClean="0"/>
              <a:t>Sufi</a:t>
            </a:r>
            <a:r>
              <a:rPr lang="tr-TR" dirty="0" smtClean="0"/>
              <a:t> </a:t>
            </a:r>
            <a:r>
              <a:rPr lang="tr-TR" dirty="0" err="1" smtClean="0"/>
              <a:t>and</a:t>
            </a:r>
            <a:r>
              <a:rPr lang="tr-TR" dirty="0" smtClean="0"/>
              <a:t> </a:t>
            </a:r>
            <a:r>
              <a:rPr lang="tr-TR" dirty="0" err="1" smtClean="0"/>
              <a:t>lived</a:t>
            </a:r>
            <a:r>
              <a:rPr lang="tr-TR" dirty="0" smtClean="0"/>
              <a:t> in 18th </a:t>
            </a:r>
            <a:r>
              <a:rPr lang="tr-TR" dirty="0" err="1" smtClean="0"/>
              <a:t>century</a:t>
            </a:r>
            <a:r>
              <a:rPr lang="tr-TR" dirty="0" smtClean="0"/>
              <a:t>, </a:t>
            </a:r>
            <a:r>
              <a:rPr lang="tr-TR" dirty="0" err="1" smtClean="0"/>
              <a:t>analyzes</a:t>
            </a:r>
            <a:r>
              <a:rPr lang="tr-TR" dirty="0" smtClean="0"/>
              <a:t>  </a:t>
            </a:r>
            <a:r>
              <a:rPr lang="tr-TR" dirty="0" err="1" smtClean="0"/>
              <a:t>the</a:t>
            </a:r>
            <a:r>
              <a:rPr lang="tr-TR" dirty="0" smtClean="0"/>
              <a:t>  </a:t>
            </a:r>
            <a:r>
              <a:rPr lang="tr-TR" dirty="0" err="1" smtClean="0"/>
              <a:t>people’s</a:t>
            </a:r>
            <a:r>
              <a:rPr lang="tr-TR" dirty="0" smtClean="0"/>
              <a:t> </a:t>
            </a:r>
            <a:r>
              <a:rPr lang="tr-TR" dirty="0" err="1" smtClean="0"/>
              <a:t>characters</a:t>
            </a:r>
            <a:r>
              <a:rPr lang="tr-TR" dirty="0" smtClean="0"/>
              <a:t> </a:t>
            </a:r>
            <a:r>
              <a:rPr lang="tr-TR" dirty="0" err="1" smtClean="0"/>
              <a:t>according</a:t>
            </a:r>
            <a:r>
              <a:rPr lang="tr-TR" dirty="0" smtClean="0"/>
              <a:t> </a:t>
            </a:r>
            <a:r>
              <a:rPr lang="tr-TR" dirty="0" err="1" smtClean="0"/>
              <a:t>to</a:t>
            </a:r>
            <a:r>
              <a:rPr lang="tr-TR" dirty="0" smtClean="0"/>
              <a:t> </a:t>
            </a:r>
            <a:r>
              <a:rPr lang="tr-TR" dirty="0" err="1" smtClean="0"/>
              <a:t>their</a:t>
            </a:r>
            <a:r>
              <a:rPr lang="tr-TR" dirty="0" smtClean="0"/>
              <a:t> </a:t>
            </a:r>
            <a:r>
              <a:rPr lang="tr-TR" dirty="0" err="1" smtClean="0"/>
              <a:t>physical</a:t>
            </a:r>
            <a:r>
              <a:rPr lang="tr-TR" dirty="0" smtClean="0"/>
              <a:t> </a:t>
            </a:r>
            <a:r>
              <a:rPr lang="tr-TR" dirty="0" err="1" smtClean="0"/>
              <a:t>apperience</a:t>
            </a:r>
            <a:r>
              <a:rPr lang="tr-TR" dirty="0" smtClean="0"/>
              <a:t>.</a:t>
            </a:r>
            <a:endParaRPr lang="tr-TR" dirty="0"/>
          </a:p>
        </p:txBody>
      </p:sp>
      <p:pic>
        <p:nvPicPr>
          <p:cNvPr id="6146" name="Picture 2" descr="C:\Users\ezgi\Desktop\ind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900" y="2571750"/>
            <a:ext cx="5344675" cy="22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050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128471"/>
            <a:ext cx="4886560" cy="763526"/>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70000" lnSpcReduction="20000"/>
          </a:bodyPr>
          <a:lstStyle/>
          <a:p>
            <a:pPr marL="0" indent="0" algn="just">
              <a:buNone/>
            </a:pPr>
            <a:endParaRPr lang="tr-TR" dirty="0"/>
          </a:p>
          <a:p>
            <a:pPr marL="0" indent="0" algn="just">
              <a:buNone/>
            </a:pPr>
            <a:r>
              <a:rPr lang="tr-TR" dirty="0" smtClean="0"/>
              <a:t>……..</a:t>
            </a:r>
            <a:r>
              <a:rPr lang="tr-TR" dirty="0" err="1" smtClean="0"/>
              <a:t>Analizing</a:t>
            </a:r>
            <a:r>
              <a:rPr lang="tr-TR" dirty="0" smtClean="0"/>
              <a:t> </a:t>
            </a:r>
            <a:r>
              <a:rPr lang="tr-TR" dirty="0" err="1" smtClean="0"/>
              <a:t>people’s</a:t>
            </a:r>
            <a:r>
              <a:rPr lang="tr-TR" dirty="0" smtClean="0"/>
              <a:t> </a:t>
            </a:r>
            <a:r>
              <a:rPr lang="tr-TR" dirty="0" err="1"/>
              <a:t>characters</a:t>
            </a:r>
            <a:r>
              <a:rPr lang="tr-TR" dirty="0"/>
              <a:t> </a:t>
            </a:r>
            <a:r>
              <a:rPr lang="tr-TR" dirty="0" err="1"/>
              <a:t>according</a:t>
            </a:r>
            <a:r>
              <a:rPr lang="tr-TR" dirty="0"/>
              <a:t> </a:t>
            </a:r>
            <a:r>
              <a:rPr lang="tr-TR" dirty="0" err="1"/>
              <a:t>to</a:t>
            </a:r>
            <a:r>
              <a:rPr lang="tr-TR" dirty="0"/>
              <a:t> </a:t>
            </a:r>
            <a:r>
              <a:rPr lang="tr-TR" dirty="0" err="1"/>
              <a:t>thier</a:t>
            </a:r>
            <a:r>
              <a:rPr lang="tr-TR" dirty="0"/>
              <a:t> </a:t>
            </a:r>
            <a:r>
              <a:rPr lang="tr-TR" dirty="0" err="1"/>
              <a:t>physical</a:t>
            </a:r>
            <a:r>
              <a:rPr lang="tr-TR" dirty="0"/>
              <a:t> </a:t>
            </a:r>
            <a:r>
              <a:rPr lang="tr-TR" dirty="0" err="1" smtClean="0"/>
              <a:t>apperiance</a:t>
            </a:r>
            <a:r>
              <a:rPr lang="tr-TR" dirty="0" smtClean="0"/>
              <a:t>. </a:t>
            </a:r>
            <a:r>
              <a:rPr lang="tr-TR" dirty="0" err="1"/>
              <a:t>the</a:t>
            </a:r>
            <a:r>
              <a:rPr lang="tr-TR" dirty="0"/>
              <a:t> </a:t>
            </a:r>
            <a:r>
              <a:rPr lang="tr-TR" dirty="0" err="1"/>
              <a:t>tall</a:t>
            </a:r>
            <a:r>
              <a:rPr lang="tr-TR" dirty="0"/>
              <a:t> </a:t>
            </a:r>
            <a:r>
              <a:rPr lang="tr-TR" dirty="0" err="1"/>
              <a:t>people</a:t>
            </a:r>
            <a:r>
              <a:rPr lang="tr-TR" dirty="0"/>
              <a:t> </a:t>
            </a:r>
            <a:r>
              <a:rPr lang="tr-TR" dirty="0" err="1"/>
              <a:t>are</a:t>
            </a:r>
            <a:r>
              <a:rPr lang="tr-TR" dirty="0"/>
              <a:t> </a:t>
            </a:r>
            <a:r>
              <a:rPr lang="tr-TR" dirty="0" err="1"/>
              <a:t>clever</a:t>
            </a:r>
            <a:r>
              <a:rPr lang="tr-TR" dirty="0"/>
              <a:t> </a:t>
            </a:r>
            <a:r>
              <a:rPr lang="tr-TR" dirty="0" err="1"/>
              <a:t>and</a:t>
            </a:r>
            <a:r>
              <a:rPr lang="tr-TR" dirty="0"/>
              <a:t> </a:t>
            </a:r>
            <a:r>
              <a:rPr lang="tr-TR" dirty="0" err="1"/>
              <a:t>naive</a:t>
            </a:r>
            <a:r>
              <a:rPr lang="tr-TR" dirty="0"/>
              <a:t>, </a:t>
            </a:r>
            <a:r>
              <a:rPr lang="tr-TR" dirty="0" err="1"/>
              <a:t>the</a:t>
            </a:r>
            <a:r>
              <a:rPr lang="tr-TR" dirty="0"/>
              <a:t> </a:t>
            </a:r>
            <a:r>
              <a:rPr lang="tr-TR" dirty="0" err="1"/>
              <a:t>short</a:t>
            </a:r>
            <a:r>
              <a:rPr lang="tr-TR" dirty="0"/>
              <a:t> </a:t>
            </a:r>
            <a:r>
              <a:rPr lang="tr-TR" dirty="0" err="1"/>
              <a:t>ones</a:t>
            </a:r>
            <a:r>
              <a:rPr lang="tr-TR" dirty="0"/>
              <a:t>  </a:t>
            </a:r>
            <a:r>
              <a:rPr lang="tr-TR" dirty="0" err="1"/>
              <a:t>are</a:t>
            </a:r>
            <a:r>
              <a:rPr lang="tr-TR" dirty="0"/>
              <a:t> </a:t>
            </a:r>
            <a:r>
              <a:rPr lang="tr-TR" dirty="0" err="1"/>
              <a:t>tricky</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stiff</a:t>
            </a:r>
            <a:r>
              <a:rPr lang="tr-TR" dirty="0"/>
              <a:t> </a:t>
            </a:r>
            <a:r>
              <a:rPr lang="tr-TR" dirty="0" err="1"/>
              <a:t>hair</a:t>
            </a:r>
            <a:r>
              <a:rPr lang="tr-TR" dirty="0"/>
              <a:t> </a:t>
            </a:r>
            <a:r>
              <a:rPr lang="tr-TR" dirty="0" err="1"/>
              <a:t>have</a:t>
            </a:r>
            <a:r>
              <a:rPr lang="tr-TR" dirty="0"/>
              <a:t> </a:t>
            </a:r>
            <a:r>
              <a:rPr lang="tr-TR" dirty="0" err="1"/>
              <a:t>sharp</a:t>
            </a:r>
            <a:r>
              <a:rPr lang="tr-TR" dirty="0"/>
              <a:t> </a:t>
            </a:r>
            <a:r>
              <a:rPr lang="tr-TR" dirty="0" err="1"/>
              <a:t>mind</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thin</a:t>
            </a:r>
            <a:r>
              <a:rPr lang="tr-TR" dirty="0"/>
              <a:t> </a:t>
            </a:r>
            <a:r>
              <a:rPr lang="tr-TR" dirty="0" err="1"/>
              <a:t>hair</a:t>
            </a:r>
            <a:r>
              <a:rPr lang="tr-TR" dirty="0"/>
              <a:t> </a:t>
            </a:r>
            <a:r>
              <a:rPr lang="tr-TR" dirty="0" err="1"/>
              <a:t>are</a:t>
            </a:r>
            <a:r>
              <a:rPr lang="tr-TR" dirty="0"/>
              <a:t> </a:t>
            </a:r>
            <a:r>
              <a:rPr lang="tr-TR" dirty="0" err="1"/>
              <a:t>considetare</a:t>
            </a:r>
            <a:r>
              <a:rPr lang="tr-TR" dirty="0"/>
              <a:t>, </a:t>
            </a:r>
            <a:r>
              <a:rPr lang="tr-TR" dirty="0" err="1"/>
              <a:t>wise</a:t>
            </a:r>
            <a:r>
              <a:rPr lang="tr-TR" dirty="0"/>
              <a:t> </a:t>
            </a:r>
            <a:r>
              <a:rPr lang="tr-TR" dirty="0" err="1"/>
              <a:t>and</a:t>
            </a:r>
            <a:r>
              <a:rPr lang="tr-TR" dirty="0"/>
              <a:t> </a:t>
            </a:r>
            <a:r>
              <a:rPr lang="tr-TR" dirty="0" err="1"/>
              <a:t>elegant</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big</a:t>
            </a:r>
            <a:r>
              <a:rPr lang="tr-TR" dirty="0"/>
              <a:t> </a:t>
            </a:r>
            <a:r>
              <a:rPr lang="tr-TR" dirty="0" err="1"/>
              <a:t>heads</a:t>
            </a:r>
            <a:r>
              <a:rPr lang="tr-TR" dirty="0"/>
              <a:t> </a:t>
            </a:r>
            <a:r>
              <a:rPr lang="tr-TR" dirty="0" err="1"/>
              <a:t>are</a:t>
            </a:r>
            <a:r>
              <a:rPr lang="tr-TR" dirty="0"/>
              <a:t> </a:t>
            </a:r>
            <a:r>
              <a:rPr lang="tr-TR" dirty="0" err="1"/>
              <a:t>really</a:t>
            </a:r>
            <a:r>
              <a:rPr lang="tr-TR" dirty="0"/>
              <a:t> </a:t>
            </a:r>
            <a:r>
              <a:rPr lang="tr-TR" dirty="0" err="1"/>
              <a:t>clever.If</a:t>
            </a:r>
            <a:r>
              <a:rPr lang="tr-TR" dirty="0"/>
              <a:t> </a:t>
            </a:r>
            <a:r>
              <a:rPr lang="tr-TR" dirty="0" err="1"/>
              <a:t>the</a:t>
            </a:r>
            <a:r>
              <a:rPr lang="tr-TR" dirty="0"/>
              <a:t> </a:t>
            </a:r>
            <a:r>
              <a:rPr lang="tr-TR" dirty="0" err="1"/>
              <a:t>one</a:t>
            </a:r>
            <a:r>
              <a:rPr lang="tr-TR" dirty="0"/>
              <a:t> has </a:t>
            </a:r>
            <a:r>
              <a:rPr lang="tr-TR" dirty="0" err="1"/>
              <a:t>many</a:t>
            </a:r>
            <a:r>
              <a:rPr lang="tr-TR" dirty="0"/>
              <a:t> </a:t>
            </a:r>
            <a:r>
              <a:rPr lang="tr-TR" dirty="0" err="1"/>
              <a:t>wrinkles</a:t>
            </a:r>
            <a:r>
              <a:rPr lang="tr-TR" dirty="0"/>
              <a:t> on his/her </a:t>
            </a:r>
            <a:r>
              <a:rPr lang="tr-TR" dirty="0" err="1"/>
              <a:t>forehead</a:t>
            </a:r>
            <a:r>
              <a:rPr lang="tr-TR" dirty="0"/>
              <a:t> </a:t>
            </a:r>
            <a:r>
              <a:rPr lang="tr-TR" dirty="0" err="1"/>
              <a:t>this</a:t>
            </a:r>
            <a:r>
              <a:rPr lang="tr-TR" dirty="0"/>
              <a:t> </a:t>
            </a:r>
            <a:r>
              <a:rPr lang="tr-TR" dirty="0" err="1"/>
              <a:t>person</a:t>
            </a:r>
            <a:r>
              <a:rPr lang="tr-TR" dirty="0"/>
              <a:t> is </a:t>
            </a:r>
            <a:r>
              <a:rPr lang="tr-TR" dirty="0" err="1"/>
              <a:t>kind.If</a:t>
            </a:r>
            <a:r>
              <a:rPr lang="tr-TR" dirty="0"/>
              <a:t> </a:t>
            </a:r>
            <a:r>
              <a:rPr lang="tr-TR" dirty="0" err="1"/>
              <a:t>the</a:t>
            </a:r>
            <a:r>
              <a:rPr lang="tr-TR" dirty="0"/>
              <a:t> </a:t>
            </a:r>
            <a:r>
              <a:rPr lang="tr-TR" dirty="0" err="1"/>
              <a:t>one</a:t>
            </a:r>
            <a:r>
              <a:rPr lang="tr-TR" dirty="0"/>
              <a:t> has a </a:t>
            </a:r>
            <a:r>
              <a:rPr lang="tr-TR" dirty="0" err="1"/>
              <a:t>few</a:t>
            </a:r>
            <a:r>
              <a:rPr lang="tr-TR" dirty="0"/>
              <a:t> </a:t>
            </a:r>
            <a:r>
              <a:rPr lang="tr-TR" dirty="0" err="1"/>
              <a:t>wirnkles</a:t>
            </a:r>
            <a:r>
              <a:rPr lang="tr-TR" dirty="0"/>
              <a:t> </a:t>
            </a:r>
            <a:r>
              <a:rPr lang="tr-TR" dirty="0" err="1"/>
              <a:t>this</a:t>
            </a:r>
            <a:r>
              <a:rPr lang="tr-TR" dirty="0"/>
              <a:t> </a:t>
            </a:r>
            <a:r>
              <a:rPr lang="tr-TR" dirty="0" err="1"/>
              <a:t>person</a:t>
            </a:r>
            <a:r>
              <a:rPr lang="tr-TR" dirty="0"/>
              <a:t> is </a:t>
            </a:r>
            <a:r>
              <a:rPr lang="tr-TR" dirty="0" err="1"/>
              <a:t>generous.The</a:t>
            </a:r>
            <a:r>
              <a:rPr lang="tr-TR" dirty="0"/>
              <a:t> </a:t>
            </a:r>
            <a:r>
              <a:rPr lang="tr-TR" dirty="0" err="1"/>
              <a:t>ones</a:t>
            </a:r>
            <a:r>
              <a:rPr lang="tr-TR" dirty="0"/>
              <a:t> </a:t>
            </a:r>
            <a:r>
              <a:rPr lang="tr-TR" dirty="0" err="1"/>
              <a:t>with</a:t>
            </a:r>
            <a:r>
              <a:rPr lang="tr-TR" dirty="0"/>
              <a:t> </a:t>
            </a:r>
            <a:r>
              <a:rPr lang="tr-TR" dirty="0" err="1"/>
              <a:t>big</a:t>
            </a:r>
            <a:r>
              <a:rPr lang="tr-TR" dirty="0"/>
              <a:t> </a:t>
            </a:r>
            <a:r>
              <a:rPr lang="tr-TR" dirty="0" err="1"/>
              <a:t>ears</a:t>
            </a:r>
            <a:r>
              <a:rPr lang="tr-TR" dirty="0"/>
              <a:t> </a:t>
            </a:r>
            <a:r>
              <a:rPr lang="tr-TR" dirty="0" err="1"/>
              <a:t>are</a:t>
            </a:r>
            <a:r>
              <a:rPr lang="tr-TR" dirty="0"/>
              <a:t> </a:t>
            </a:r>
            <a:r>
              <a:rPr lang="tr-TR" dirty="0" err="1"/>
              <a:t>ignorant</a:t>
            </a:r>
            <a:r>
              <a:rPr lang="tr-TR" dirty="0"/>
              <a:t> </a:t>
            </a:r>
            <a:r>
              <a:rPr lang="tr-TR" dirty="0" err="1"/>
              <a:t>and</a:t>
            </a:r>
            <a:r>
              <a:rPr lang="tr-TR" dirty="0"/>
              <a:t> </a:t>
            </a:r>
            <a:r>
              <a:rPr lang="tr-TR" dirty="0" err="1"/>
              <a:t>lazy.If</a:t>
            </a:r>
            <a:r>
              <a:rPr lang="tr-TR" dirty="0"/>
              <a:t> </a:t>
            </a:r>
            <a:r>
              <a:rPr lang="tr-TR" dirty="0" err="1"/>
              <a:t>the</a:t>
            </a:r>
            <a:r>
              <a:rPr lang="tr-TR" dirty="0"/>
              <a:t> </a:t>
            </a:r>
            <a:r>
              <a:rPr lang="tr-TR" dirty="0" err="1"/>
              <a:t>people</a:t>
            </a:r>
            <a:r>
              <a:rPr lang="tr-TR" dirty="0"/>
              <a:t> </a:t>
            </a:r>
            <a:r>
              <a:rPr lang="tr-TR" dirty="0" err="1"/>
              <a:t>have</a:t>
            </a:r>
            <a:r>
              <a:rPr lang="tr-TR" dirty="0"/>
              <a:t> </a:t>
            </a:r>
            <a:r>
              <a:rPr lang="tr-TR" dirty="0" err="1"/>
              <a:t>middle</a:t>
            </a:r>
            <a:r>
              <a:rPr lang="tr-TR" dirty="0"/>
              <a:t> size </a:t>
            </a:r>
            <a:r>
              <a:rPr lang="tr-TR" dirty="0" err="1"/>
              <a:t>ears</a:t>
            </a:r>
            <a:r>
              <a:rPr lang="tr-TR" dirty="0"/>
              <a:t> </a:t>
            </a:r>
            <a:r>
              <a:rPr lang="tr-TR" dirty="0" err="1"/>
              <a:t>these</a:t>
            </a:r>
            <a:r>
              <a:rPr lang="tr-TR" dirty="0"/>
              <a:t> </a:t>
            </a:r>
            <a:r>
              <a:rPr lang="tr-TR" dirty="0" err="1"/>
              <a:t>people</a:t>
            </a:r>
            <a:r>
              <a:rPr lang="tr-TR" dirty="0"/>
              <a:t> </a:t>
            </a:r>
            <a:r>
              <a:rPr lang="tr-TR" dirty="0" err="1"/>
              <a:t>are</a:t>
            </a:r>
            <a:r>
              <a:rPr lang="tr-TR" dirty="0"/>
              <a:t> </a:t>
            </a:r>
            <a:r>
              <a:rPr lang="tr-TR" dirty="0" err="1"/>
              <a:t>honest.The</a:t>
            </a:r>
            <a:r>
              <a:rPr lang="tr-TR" dirty="0"/>
              <a:t> </a:t>
            </a:r>
            <a:r>
              <a:rPr lang="tr-TR" dirty="0" err="1"/>
              <a:t>people</a:t>
            </a:r>
            <a:r>
              <a:rPr lang="tr-TR" dirty="0"/>
              <a:t> </a:t>
            </a:r>
            <a:r>
              <a:rPr lang="tr-TR" dirty="0" err="1"/>
              <a:t>with</a:t>
            </a:r>
            <a:r>
              <a:rPr lang="tr-TR" dirty="0"/>
              <a:t> </a:t>
            </a:r>
            <a:r>
              <a:rPr lang="tr-TR" dirty="0" err="1"/>
              <a:t>blue</a:t>
            </a:r>
            <a:r>
              <a:rPr lang="tr-TR" dirty="0"/>
              <a:t> </a:t>
            </a:r>
            <a:r>
              <a:rPr lang="tr-TR" dirty="0" err="1"/>
              <a:t>eyes</a:t>
            </a:r>
            <a:r>
              <a:rPr lang="tr-TR" dirty="0"/>
              <a:t> </a:t>
            </a:r>
            <a:r>
              <a:rPr lang="tr-TR" dirty="0" err="1"/>
              <a:t>are</a:t>
            </a:r>
            <a:r>
              <a:rPr lang="tr-TR" dirty="0"/>
              <a:t> </a:t>
            </a:r>
            <a:r>
              <a:rPr lang="tr-TR" dirty="0" err="1"/>
              <a:t>smart</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hazel</a:t>
            </a:r>
            <a:r>
              <a:rPr lang="tr-TR" dirty="0"/>
              <a:t> </a:t>
            </a:r>
            <a:r>
              <a:rPr lang="tr-TR" dirty="0" err="1"/>
              <a:t>eyes</a:t>
            </a:r>
            <a:r>
              <a:rPr lang="tr-TR" dirty="0"/>
              <a:t> </a:t>
            </a:r>
            <a:r>
              <a:rPr lang="tr-TR" dirty="0" err="1"/>
              <a:t>are</a:t>
            </a:r>
            <a:r>
              <a:rPr lang="tr-TR" dirty="0"/>
              <a:t> </a:t>
            </a:r>
            <a:r>
              <a:rPr lang="tr-TR" dirty="0" err="1"/>
              <a:t>good</a:t>
            </a:r>
            <a:r>
              <a:rPr lang="tr-TR" dirty="0"/>
              <a:t> </a:t>
            </a:r>
            <a:r>
              <a:rPr lang="tr-TR" dirty="0" err="1"/>
              <a:t>hearted.The</a:t>
            </a:r>
            <a:r>
              <a:rPr lang="tr-TR" dirty="0"/>
              <a:t> </a:t>
            </a:r>
            <a:r>
              <a:rPr lang="tr-TR" dirty="0" err="1"/>
              <a:t>ones</a:t>
            </a:r>
            <a:r>
              <a:rPr lang="tr-TR" dirty="0"/>
              <a:t> </a:t>
            </a:r>
            <a:r>
              <a:rPr lang="tr-TR" dirty="0" err="1"/>
              <a:t>with</a:t>
            </a:r>
            <a:r>
              <a:rPr lang="tr-TR" dirty="0"/>
              <a:t> </a:t>
            </a:r>
            <a:r>
              <a:rPr lang="tr-TR" dirty="0" err="1"/>
              <a:t>tall</a:t>
            </a:r>
            <a:r>
              <a:rPr lang="tr-TR" dirty="0"/>
              <a:t> </a:t>
            </a:r>
            <a:r>
              <a:rPr lang="tr-TR" dirty="0" err="1"/>
              <a:t>noses</a:t>
            </a:r>
            <a:r>
              <a:rPr lang="tr-TR" dirty="0"/>
              <a:t> </a:t>
            </a:r>
            <a:r>
              <a:rPr lang="tr-TR" dirty="0" err="1"/>
              <a:t>are</a:t>
            </a:r>
            <a:r>
              <a:rPr lang="tr-TR" dirty="0"/>
              <a:t> </a:t>
            </a:r>
            <a:r>
              <a:rPr lang="tr-TR" dirty="0" err="1"/>
              <a:t>unapt</a:t>
            </a:r>
            <a:r>
              <a:rPr lang="tr-TR" dirty="0"/>
              <a:t> </a:t>
            </a:r>
            <a:r>
              <a:rPr lang="tr-TR" dirty="0" err="1"/>
              <a:t>and</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short</a:t>
            </a:r>
            <a:r>
              <a:rPr lang="tr-TR" dirty="0"/>
              <a:t> </a:t>
            </a:r>
            <a:r>
              <a:rPr lang="tr-TR" dirty="0" err="1"/>
              <a:t>noses</a:t>
            </a:r>
            <a:r>
              <a:rPr lang="tr-TR" dirty="0"/>
              <a:t> </a:t>
            </a:r>
            <a:r>
              <a:rPr lang="tr-TR" dirty="0" err="1"/>
              <a:t>are</a:t>
            </a:r>
            <a:r>
              <a:rPr lang="tr-TR" dirty="0"/>
              <a:t> </a:t>
            </a:r>
            <a:r>
              <a:rPr lang="tr-TR" dirty="0" err="1"/>
              <a:t>coward.The</a:t>
            </a:r>
            <a:r>
              <a:rPr lang="tr-TR" dirty="0"/>
              <a:t> </a:t>
            </a:r>
            <a:r>
              <a:rPr lang="tr-TR" dirty="0" err="1"/>
              <a:t>people</a:t>
            </a:r>
            <a:r>
              <a:rPr lang="tr-TR" dirty="0"/>
              <a:t> </a:t>
            </a:r>
            <a:r>
              <a:rPr lang="tr-TR" dirty="0" err="1"/>
              <a:t>whose</a:t>
            </a:r>
            <a:r>
              <a:rPr lang="tr-TR" dirty="0"/>
              <a:t> </a:t>
            </a:r>
            <a:r>
              <a:rPr lang="tr-TR" dirty="0" err="1"/>
              <a:t>the</a:t>
            </a:r>
            <a:r>
              <a:rPr lang="tr-TR" dirty="0"/>
              <a:t> tip of </a:t>
            </a:r>
            <a:r>
              <a:rPr lang="tr-TR" dirty="0" err="1"/>
              <a:t>noses</a:t>
            </a:r>
            <a:r>
              <a:rPr lang="tr-TR" dirty="0"/>
              <a:t> </a:t>
            </a:r>
            <a:r>
              <a:rPr lang="tr-TR" dirty="0" err="1"/>
              <a:t>are</a:t>
            </a:r>
            <a:r>
              <a:rPr lang="tr-TR" dirty="0"/>
              <a:t> </a:t>
            </a:r>
            <a:r>
              <a:rPr lang="tr-TR" dirty="0" err="1"/>
              <a:t>like</a:t>
            </a:r>
            <a:r>
              <a:rPr lang="tr-TR" dirty="0"/>
              <a:t> a </a:t>
            </a:r>
            <a:r>
              <a:rPr lang="tr-TR" dirty="0" err="1"/>
              <a:t>ball</a:t>
            </a:r>
            <a:r>
              <a:rPr lang="tr-TR" dirty="0"/>
              <a:t> </a:t>
            </a:r>
            <a:r>
              <a:rPr lang="tr-TR" dirty="0" err="1"/>
              <a:t>are</a:t>
            </a:r>
            <a:r>
              <a:rPr lang="tr-TR" dirty="0"/>
              <a:t> </a:t>
            </a:r>
            <a:r>
              <a:rPr lang="tr-TR" dirty="0" err="1"/>
              <a:t>joyful</a:t>
            </a:r>
            <a:r>
              <a:rPr lang="tr-TR" dirty="0"/>
              <a:t> </a:t>
            </a:r>
            <a:r>
              <a:rPr lang="tr-TR" dirty="0" err="1"/>
              <a:t>and</a:t>
            </a:r>
            <a:r>
              <a:rPr lang="tr-TR" dirty="0"/>
              <a:t> </a:t>
            </a:r>
            <a:r>
              <a:rPr lang="tr-TR" dirty="0" err="1"/>
              <a:t>the</a:t>
            </a:r>
            <a:r>
              <a:rPr lang="tr-TR" dirty="0"/>
              <a:t> </a:t>
            </a:r>
            <a:r>
              <a:rPr lang="tr-TR" dirty="0" err="1"/>
              <a:t>people</a:t>
            </a:r>
            <a:r>
              <a:rPr lang="tr-TR" dirty="0"/>
              <a:t> </a:t>
            </a:r>
            <a:r>
              <a:rPr lang="tr-TR" dirty="0" err="1"/>
              <a:t>with</a:t>
            </a:r>
            <a:r>
              <a:rPr lang="tr-TR" dirty="0"/>
              <a:t> </a:t>
            </a:r>
            <a:r>
              <a:rPr lang="tr-TR" dirty="0" err="1"/>
              <a:t>small</a:t>
            </a:r>
            <a:r>
              <a:rPr lang="tr-TR" dirty="0"/>
              <a:t> </a:t>
            </a:r>
            <a:r>
              <a:rPr lang="tr-TR" dirty="0" err="1"/>
              <a:t>mouth</a:t>
            </a:r>
            <a:r>
              <a:rPr lang="tr-TR" dirty="0"/>
              <a:t> </a:t>
            </a:r>
            <a:r>
              <a:rPr lang="tr-TR" dirty="0" err="1"/>
              <a:t>are</a:t>
            </a:r>
            <a:r>
              <a:rPr lang="tr-TR" dirty="0"/>
              <a:t> </a:t>
            </a:r>
            <a:r>
              <a:rPr lang="tr-TR" dirty="0" err="1"/>
              <a:t>beautiful</a:t>
            </a:r>
            <a:r>
              <a:rPr lang="tr-TR" dirty="0"/>
              <a:t> but </a:t>
            </a:r>
            <a:r>
              <a:rPr lang="tr-TR" dirty="0" err="1"/>
              <a:t>coward</a:t>
            </a:r>
            <a:r>
              <a:rPr lang="tr-TR" dirty="0"/>
              <a:t> at </a:t>
            </a:r>
            <a:r>
              <a:rPr lang="tr-TR" dirty="0" err="1"/>
              <a:t>the</a:t>
            </a:r>
            <a:r>
              <a:rPr lang="tr-TR" dirty="0"/>
              <a:t> </a:t>
            </a:r>
            <a:r>
              <a:rPr lang="tr-TR" dirty="0" err="1"/>
              <a:t>same</a:t>
            </a:r>
            <a:r>
              <a:rPr lang="tr-TR" dirty="0"/>
              <a:t> time on </a:t>
            </a:r>
            <a:r>
              <a:rPr lang="tr-TR" dirty="0" err="1"/>
              <a:t>the</a:t>
            </a:r>
            <a:r>
              <a:rPr lang="tr-TR" dirty="0"/>
              <a:t> </a:t>
            </a:r>
            <a:r>
              <a:rPr lang="tr-TR" dirty="0" err="1"/>
              <a:t>other</a:t>
            </a:r>
            <a:r>
              <a:rPr lang="tr-TR" dirty="0"/>
              <a:t> </a:t>
            </a:r>
            <a:r>
              <a:rPr lang="tr-TR" dirty="0" err="1"/>
              <a:t>hand</a:t>
            </a:r>
            <a:r>
              <a:rPr lang="tr-TR" dirty="0"/>
              <a:t> </a:t>
            </a:r>
            <a:r>
              <a:rPr lang="tr-TR" dirty="0" err="1"/>
              <a:t>the</a:t>
            </a:r>
            <a:r>
              <a:rPr lang="tr-TR" dirty="0"/>
              <a:t> </a:t>
            </a:r>
            <a:r>
              <a:rPr lang="tr-TR" dirty="0" err="1"/>
              <a:t>ones</a:t>
            </a:r>
            <a:r>
              <a:rPr lang="tr-TR" dirty="0"/>
              <a:t> </a:t>
            </a:r>
            <a:r>
              <a:rPr lang="tr-TR" dirty="0" err="1"/>
              <a:t>with</a:t>
            </a:r>
            <a:r>
              <a:rPr lang="tr-TR" dirty="0"/>
              <a:t> </a:t>
            </a:r>
            <a:r>
              <a:rPr lang="tr-TR" dirty="0" err="1"/>
              <a:t>big</a:t>
            </a:r>
            <a:r>
              <a:rPr lang="tr-TR" dirty="0"/>
              <a:t> </a:t>
            </a:r>
            <a:r>
              <a:rPr lang="tr-TR" dirty="0" err="1"/>
              <a:t>mouths</a:t>
            </a:r>
            <a:r>
              <a:rPr lang="tr-TR" dirty="0"/>
              <a:t> </a:t>
            </a:r>
            <a:r>
              <a:rPr lang="tr-TR" dirty="0" err="1"/>
              <a:t>are</a:t>
            </a:r>
            <a:r>
              <a:rPr lang="tr-TR" dirty="0"/>
              <a:t> </a:t>
            </a:r>
            <a:r>
              <a:rPr lang="tr-TR" dirty="0" err="1"/>
              <a:t>courageous</a:t>
            </a:r>
            <a:r>
              <a:rPr lang="tr-TR" dirty="0"/>
              <a:t>.</a:t>
            </a:r>
          </a:p>
          <a:p>
            <a:pPr marL="0" indent="0" algn="just">
              <a:buNone/>
            </a:pPr>
            <a:r>
              <a:rPr lang="tr-TR" dirty="0" smtClean="0"/>
              <a:t>(C1,56)</a:t>
            </a:r>
            <a:endParaRPr lang="tr-TR" dirty="0"/>
          </a:p>
        </p:txBody>
      </p:sp>
    </p:spTree>
    <p:extLst>
      <p:ext uri="{BB962C8B-B14F-4D97-AF65-F5344CB8AC3E}">
        <p14:creationId xmlns:p14="http://schemas.microsoft.com/office/powerpoint/2010/main" val="1746503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55769" y="281175"/>
            <a:ext cx="503926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85000" lnSpcReduction="20000"/>
          </a:bodyPr>
          <a:lstStyle/>
          <a:p>
            <a:pPr marL="0" indent="0" algn="just">
              <a:buNone/>
            </a:pPr>
            <a:r>
              <a:rPr lang="tr-TR" dirty="0" smtClean="0"/>
              <a:t>‘’ </a:t>
            </a:r>
            <a:r>
              <a:rPr lang="tr-TR" dirty="0" smtClean="0"/>
              <a:t>White</a:t>
            </a:r>
            <a:endParaRPr lang="tr-TR" dirty="0"/>
          </a:p>
          <a:p>
            <a:pPr marL="0" indent="0" algn="just">
              <a:buNone/>
            </a:pPr>
            <a:r>
              <a:rPr lang="tr-TR" dirty="0" err="1"/>
              <a:t>If</a:t>
            </a:r>
            <a:r>
              <a:rPr lang="tr-TR" dirty="0"/>
              <a:t> a </a:t>
            </a:r>
            <a:r>
              <a:rPr lang="tr-TR" dirty="0" err="1"/>
              <a:t>man</a:t>
            </a:r>
            <a:r>
              <a:rPr lang="tr-TR" dirty="0"/>
              <a:t> </a:t>
            </a:r>
            <a:r>
              <a:rPr lang="tr-TR" dirty="0" err="1"/>
              <a:t>likes</a:t>
            </a:r>
            <a:r>
              <a:rPr lang="tr-TR" dirty="0"/>
              <a:t> </a:t>
            </a:r>
            <a:r>
              <a:rPr lang="tr-TR" dirty="0" err="1"/>
              <a:t>white</a:t>
            </a:r>
            <a:r>
              <a:rPr lang="tr-TR" dirty="0"/>
              <a:t> </a:t>
            </a:r>
            <a:r>
              <a:rPr lang="tr-TR" dirty="0" err="1"/>
              <a:t>colour</a:t>
            </a:r>
            <a:r>
              <a:rPr lang="tr-TR" dirty="0"/>
              <a:t> he is </a:t>
            </a:r>
            <a:r>
              <a:rPr lang="tr-TR" dirty="0" err="1"/>
              <a:t>never</a:t>
            </a:r>
            <a:r>
              <a:rPr lang="tr-TR" dirty="0"/>
              <a:t> </a:t>
            </a:r>
            <a:r>
              <a:rPr lang="tr-TR" dirty="0" err="1"/>
              <a:t>coward</a:t>
            </a:r>
            <a:r>
              <a:rPr lang="tr-TR" dirty="0"/>
              <a:t>. People </a:t>
            </a:r>
            <a:r>
              <a:rPr lang="tr-TR" dirty="0" err="1"/>
              <a:t>like</a:t>
            </a:r>
            <a:r>
              <a:rPr lang="tr-TR" dirty="0"/>
              <a:t> </a:t>
            </a:r>
            <a:r>
              <a:rPr lang="tr-TR" dirty="0" err="1"/>
              <a:t>that</a:t>
            </a:r>
            <a:r>
              <a:rPr lang="tr-TR" dirty="0"/>
              <a:t> </a:t>
            </a:r>
            <a:r>
              <a:rPr lang="tr-TR" dirty="0" err="1"/>
              <a:t>are</a:t>
            </a:r>
            <a:r>
              <a:rPr lang="tr-TR" dirty="0"/>
              <a:t> </a:t>
            </a:r>
            <a:r>
              <a:rPr lang="tr-TR" dirty="0" err="1"/>
              <a:t>calm</a:t>
            </a:r>
            <a:r>
              <a:rPr lang="tr-TR" dirty="0"/>
              <a:t> </a:t>
            </a:r>
            <a:r>
              <a:rPr lang="tr-TR" dirty="0" err="1"/>
              <a:t>and</a:t>
            </a:r>
            <a:r>
              <a:rPr lang="tr-TR" dirty="0"/>
              <a:t> </a:t>
            </a:r>
            <a:r>
              <a:rPr lang="tr-TR" dirty="0" err="1"/>
              <a:t>introverted</a:t>
            </a:r>
            <a:r>
              <a:rPr lang="tr-TR" dirty="0"/>
              <a:t>. </a:t>
            </a:r>
            <a:r>
              <a:rPr lang="tr-TR" dirty="0" err="1"/>
              <a:t>They</a:t>
            </a:r>
            <a:r>
              <a:rPr lang="tr-TR" dirty="0"/>
              <a:t> </a:t>
            </a:r>
            <a:r>
              <a:rPr lang="tr-TR" dirty="0" err="1"/>
              <a:t>are</a:t>
            </a:r>
            <a:r>
              <a:rPr lang="tr-TR" dirty="0"/>
              <a:t> </a:t>
            </a:r>
            <a:r>
              <a:rPr lang="tr-TR" dirty="0" err="1"/>
              <a:t>unhurried</a:t>
            </a:r>
            <a:r>
              <a:rPr lang="tr-TR" dirty="0"/>
              <a:t> </a:t>
            </a:r>
            <a:r>
              <a:rPr lang="tr-TR" dirty="0" err="1"/>
              <a:t>and</a:t>
            </a:r>
            <a:r>
              <a:rPr lang="tr-TR" dirty="0"/>
              <a:t> </a:t>
            </a:r>
            <a:r>
              <a:rPr lang="tr-TR" dirty="0" err="1"/>
              <a:t>cautious</a:t>
            </a:r>
            <a:r>
              <a:rPr lang="tr-TR" dirty="0"/>
              <a:t>. </a:t>
            </a:r>
            <a:r>
              <a:rPr lang="tr-TR" dirty="0" err="1"/>
              <a:t>If</a:t>
            </a:r>
            <a:r>
              <a:rPr lang="tr-TR" dirty="0"/>
              <a:t> a </a:t>
            </a:r>
            <a:r>
              <a:rPr lang="tr-TR" dirty="0" err="1"/>
              <a:t>woman</a:t>
            </a:r>
            <a:r>
              <a:rPr lang="tr-TR" dirty="0"/>
              <a:t> </a:t>
            </a:r>
            <a:r>
              <a:rPr lang="tr-TR" dirty="0" err="1"/>
              <a:t>likes</a:t>
            </a:r>
            <a:r>
              <a:rPr lang="tr-TR" dirty="0"/>
              <a:t> </a:t>
            </a:r>
            <a:r>
              <a:rPr lang="tr-TR" dirty="0" err="1"/>
              <a:t>white</a:t>
            </a:r>
            <a:r>
              <a:rPr lang="tr-TR" dirty="0"/>
              <a:t> </a:t>
            </a:r>
            <a:r>
              <a:rPr lang="tr-TR" dirty="0" err="1"/>
              <a:t>colour</a:t>
            </a:r>
            <a:r>
              <a:rPr lang="tr-TR" dirty="0"/>
              <a:t> </a:t>
            </a:r>
            <a:r>
              <a:rPr lang="tr-TR" dirty="0" err="1"/>
              <a:t>she</a:t>
            </a:r>
            <a:r>
              <a:rPr lang="tr-TR" dirty="0"/>
              <a:t> is </a:t>
            </a:r>
            <a:r>
              <a:rPr lang="tr-TR" dirty="0" err="1"/>
              <a:t>kind</a:t>
            </a:r>
            <a:r>
              <a:rPr lang="tr-TR" dirty="0"/>
              <a:t>, </a:t>
            </a:r>
            <a:r>
              <a:rPr lang="tr-TR" dirty="0" err="1"/>
              <a:t>caring</a:t>
            </a:r>
            <a:r>
              <a:rPr lang="tr-TR" dirty="0"/>
              <a:t>, </a:t>
            </a:r>
            <a:r>
              <a:rPr lang="tr-TR" dirty="0" err="1"/>
              <a:t>elegant</a:t>
            </a:r>
            <a:r>
              <a:rPr lang="tr-TR" dirty="0"/>
              <a:t> </a:t>
            </a:r>
            <a:r>
              <a:rPr lang="tr-TR" dirty="0" err="1"/>
              <a:t>and</a:t>
            </a:r>
            <a:r>
              <a:rPr lang="tr-TR" dirty="0"/>
              <a:t> </a:t>
            </a:r>
            <a:r>
              <a:rPr lang="tr-TR" dirty="0" err="1"/>
              <a:t>helpful</a:t>
            </a:r>
            <a:r>
              <a:rPr lang="tr-TR" dirty="0"/>
              <a:t>. </a:t>
            </a:r>
            <a:r>
              <a:rPr lang="tr-TR" dirty="0" err="1"/>
              <a:t>They</a:t>
            </a:r>
            <a:r>
              <a:rPr lang="tr-TR" dirty="0"/>
              <a:t> </a:t>
            </a:r>
            <a:r>
              <a:rPr lang="tr-TR" dirty="0" err="1"/>
              <a:t>are</a:t>
            </a:r>
            <a:r>
              <a:rPr lang="tr-TR" dirty="0"/>
              <a:t> </a:t>
            </a:r>
            <a:r>
              <a:rPr lang="tr-TR" dirty="0" err="1"/>
              <a:t>skillful</a:t>
            </a:r>
            <a:r>
              <a:rPr lang="tr-TR" dirty="0"/>
              <a:t> </a:t>
            </a:r>
            <a:r>
              <a:rPr lang="tr-TR" dirty="0" err="1"/>
              <a:t>and</a:t>
            </a:r>
            <a:r>
              <a:rPr lang="tr-TR" dirty="0"/>
              <a:t> </a:t>
            </a:r>
            <a:r>
              <a:rPr lang="tr-TR" dirty="0" err="1"/>
              <a:t>faithfull</a:t>
            </a:r>
            <a:r>
              <a:rPr lang="tr-TR" dirty="0"/>
              <a:t>.</a:t>
            </a:r>
          </a:p>
          <a:p>
            <a:pPr marL="0" indent="0" algn="just">
              <a:buNone/>
            </a:pPr>
            <a:r>
              <a:rPr lang="tr-TR" dirty="0" err="1"/>
              <a:t>Yellow</a:t>
            </a:r>
            <a:endParaRPr lang="tr-TR" dirty="0"/>
          </a:p>
          <a:p>
            <a:pPr marL="0" indent="0" algn="just">
              <a:buNone/>
            </a:pPr>
            <a:r>
              <a:rPr lang="tr-TR" dirty="0" smtClean="0"/>
              <a:t> </a:t>
            </a:r>
            <a:r>
              <a:rPr lang="tr-TR" dirty="0" err="1" smtClean="0"/>
              <a:t>If</a:t>
            </a:r>
            <a:r>
              <a:rPr lang="tr-TR" dirty="0" smtClean="0"/>
              <a:t> </a:t>
            </a:r>
            <a:r>
              <a:rPr lang="tr-TR" dirty="0"/>
              <a:t>a </a:t>
            </a:r>
            <a:r>
              <a:rPr lang="tr-TR" dirty="0" err="1"/>
              <a:t>man</a:t>
            </a:r>
            <a:r>
              <a:rPr lang="tr-TR" dirty="0"/>
              <a:t> </a:t>
            </a:r>
            <a:r>
              <a:rPr lang="tr-TR" dirty="0" err="1"/>
              <a:t>likes</a:t>
            </a:r>
            <a:r>
              <a:rPr lang="tr-TR" dirty="0"/>
              <a:t> </a:t>
            </a:r>
            <a:r>
              <a:rPr lang="tr-TR" dirty="0" err="1"/>
              <a:t>yellow</a:t>
            </a:r>
            <a:r>
              <a:rPr lang="tr-TR" dirty="0"/>
              <a:t> he is a bit </a:t>
            </a:r>
            <a:r>
              <a:rPr lang="tr-TR" dirty="0" err="1"/>
              <a:t>coward</a:t>
            </a:r>
            <a:r>
              <a:rPr lang="tr-TR" dirty="0"/>
              <a:t> but he </a:t>
            </a:r>
            <a:r>
              <a:rPr lang="tr-TR" dirty="0" err="1"/>
              <a:t>never</a:t>
            </a:r>
            <a:r>
              <a:rPr lang="tr-TR" dirty="0"/>
              <a:t> </a:t>
            </a:r>
            <a:r>
              <a:rPr lang="tr-TR" dirty="0" err="1"/>
              <a:t>hestitates</a:t>
            </a:r>
            <a:r>
              <a:rPr lang="tr-TR" dirty="0"/>
              <a:t> </a:t>
            </a:r>
            <a:r>
              <a:rPr lang="tr-TR" dirty="0" err="1"/>
              <a:t>to</a:t>
            </a:r>
            <a:r>
              <a:rPr lang="tr-TR" dirty="0"/>
              <a:t> </a:t>
            </a:r>
            <a:r>
              <a:rPr lang="tr-TR" dirty="0" err="1"/>
              <a:t>tell</a:t>
            </a:r>
            <a:r>
              <a:rPr lang="tr-TR" dirty="0"/>
              <a:t> his </a:t>
            </a:r>
            <a:r>
              <a:rPr lang="tr-TR" dirty="0" err="1"/>
              <a:t>ideas</a:t>
            </a:r>
            <a:r>
              <a:rPr lang="tr-TR" dirty="0"/>
              <a:t>. But he </a:t>
            </a:r>
            <a:r>
              <a:rPr lang="tr-TR" dirty="0" err="1"/>
              <a:t>never</a:t>
            </a:r>
            <a:r>
              <a:rPr lang="tr-TR" dirty="0"/>
              <a:t> </a:t>
            </a:r>
            <a:r>
              <a:rPr lang="tr-TR" dirty="0" err="1"/>
              <a:t>hestitates</a:t>
            </a:r>
            <a:r>
              <a:rPr lang="tr-TR" dirty="0"/>
              <a:t> </a:t>
            </a:r>
            <a:r>
              <a:rPr lang="tr-TR" dirty="0" err="1"/>
              <a:t>to</a:t>
            </a:r>
            <a:r>
              <a:rPr lang="tr-TR" dirty="0"/>
              <a:t> </a:t>
            </a:r>
            <a:r>
              <a:rPr lang="tr-TR" dirty="0" err="1"/>
              <a:t>tell</a:t>
            </a:r>
            <a:r>
              <a:rPr lang="tr-TR" dirty="0"/>
              <a:t> his </a:t>
            </a:r>
            <a:r>
              <a:rPr lang="tr-TR" dirty="0" err="1"/>
              <a:t>feelings</a:t>
            </a:r>
            <a:r>
              <a:rPr lang="tr-TR" dirty="0"/>
              <a:t>. His </a:t>
            </a:r>
            <a:r>
              <a:rPr lang="tr-TR" dirty="0" err="1"/>
              <a:t>talkings</a:t>
            </a:r>
            <a:r>
              <a:rPr lang="tr-TR" dirty="0"/>
              <a:t> </a:t>
            </a:r>
            <a:r>
              <a:rPr lang="tr-TR" dirty="0" err="1"/>
              <a:t>might</a:t>
            </a:r>
            <a:r>
              <a:rPr lang="tr-TR" dirty="0"/>
              <a:t> be </a:t>
            </a:r>
            <a:r>
              <a:rPr lang="tr-TR" dirty="0" err="1"/>
              <a:t>manupilating</a:t>
            </a:r>
            <a:r>
              <a:rPr lang="tr-TR" dirty="0"/>
              <a:t>. </a:t>
            </a:r>
            <a:r>
              <a:rPr lang="tr-TR" dirty="0" err="1"/>
              <a:t>If</a:t>
            </a:r>
            <a:r>
              <a:rPr lang="tr-TR" dirty="0"/>
              <a:t> </a:t>
            </a:r>
            <a:r>
              <a:rPr lang="tr-TR" dirty="0" err="1"/>
              <a:t>women</a:t>
            </a:r>
            <a:r>
              <a:rPr lang="tr-TR" dirty="0"/>
              <a:t> </a:t>
            </a:r>
            <a:r>
              <a:rPr lang="tr-TR" dirty="0" err="1"/>
              <a:t>like</a:t>
            </a:r>
            <a:r>
              <a:rPr lang="tr-TR" dirty="0"/>
              <a:t> </a:t>
            </a:r>
            <a:r>
              <a:rPr lang="tr-TR" dirty="0" err="1"/>
              <a:t>that</a:t>
            </a:r>
            <a:r>
              <a:rPr lang="tr-TR" dirty="0"/>
              <a:t> </a:t>
            </a:r>
            <a:r>
              <a:rPr lang="tr-TR" dirty="0" err="1"/>
              <a:t>colour</a:t>
            </a:r>
            <a:r>
              <a:rPr lang="tr-TR" dirty="0"/>
              <a:t> </a:t>
            </a:r>
            <a:r>
              <a:rPr lang="tr-TR" dirty="0" err="1"/>
              <a:t>she</a:t>
            </a:r>
            <a:r>
              <a:rPr lang="tr-TR" dirty="0"/>
              <a:t> </a:t>
            </a:r>
            <a:r>
              <a:rPr lang="tr-TR" dirty="0" err="1"/>
              <a:t>likes</a:t>
            </a:r>
            <a:r>
              <a:rPr lang="tr-TR" dirty="0"/>
              <a:t> </a:t>
            </a:r>
            <a:r>
              <a:rPr lang="tr-TR" dirty="0" err="1"/>
              <a:t>gossip</a:t>
            </a:r>
            <a:r>
              <a:rPr lang="tr-TR" dirty="0"/>
              <a:t>. </a:t>
            </a:r>
            <a:r>
              <a:rPr lang="tr-TR" dirty="0" err="1"/>
              <a:t>They</a:t>
            </a:r>
            <a:r>
              <a:rPr lang="tr-TR" dirty="0"/>
              <a:t> talk </a:t>
            </a:r>
            <a:r>
              <a:rPr lang="tr-TR" dirty="0" err="1"/>
              <a:t>all</a:t>
            </a:r>
            <a:r>
              <a:rPr lang="tr-TR" dirty="0"/>
              <a:t> </a:t>
            </a:r>
            <a:r>
              <a:rPr lang="tr-TR" dirty="0" err="1"/>
              <a:t>the</a:t>
            </a:r>
            <a:r>
              <a:rPr lang="tr-TR" dirty="0"/>
              <a:t> time </a:t>
            </a:r>
            <a:r>
              <a:rPr lang="tr-TR" dirty="0" err="1"/>
              <a:t>and</a:t>
            </a:r>
            <a:r>
              <a:rPr lang="tr-TR" dirty="0"/>
              <a:t> </a:t>
            </a:r>
            <a:r>
              <a:rPr lang="tr-TR" dirty="0" err="1"/>
              <a:t>what</a:t>
            </a:r>
            <a:r>
              <a:rPr lang="tr-TR" dirty="0"/>
              <a:t> </a:t>
            </a:r>
            <a:r>
              <a:rPr lang="tr-TR" dirty="0" err="1"/>
              <a:t>they</a:t>
            </a:r>
            <a:r>
              <a:rPr lang="tr-TR" dirty="0"/>
              <a:t> </a:t>
            </a:r>
            <a:r>
              <a:rPr lang="tr-TR" dirty="0" err="1"/>
              <a:t>tell</a:t>
            </a:r>
            <a:r>
              <a:rPr lang="tr-TR" dirty="0"/>
              <a:t> </a:t>
            </a:r>
            <a:r>
              <a:rPr lang="tr-TR" dirty="0" err="1"/>
              <a:t>might</a:t>
            </a:r>
            <a:r>
              <a:rPr lang="tr-TR" dirty="0"/>
              <a:t> be </a:t>
            </a:r>
            <a:r>
              <a:rPr lang="tr-TR" dirty="0" err="1"/>
              <a:t>interesting</a:t>
            </a:r>
            <a:r>
              <a:rPr lang="tr-TR" dirty="0" smtClean="0"/>
              <a:t>…….’’( </a:t>
            </a:r>
            <a:r>
              <a:rPr lang="tr-TR" dirty="0" smtClean="0"/>
              <a:t>B1, p 60)</a:t>
            </a:r>
          </a:p>
          <a:p>
            <a:pPr marL="0" indent="0">
              <a:buNone/>
            </a:pPr>
            <a:endParaRPr lang="tr-TR" dirty="0"/>
          </a:p>
          <a:p>
            <a:endParaRPr lang="tr-TR" dirty="0"/>
          </a:p>
        </p:txBody>
      </p:sp>
    </p:spTree>
    <p:extLst>
      <p:ext uri="{BB962C8B-B14F-4D97-AF65-F5344CB8AC3E}">
        <p14:creationId xmlns:p14="http://schemas.microsoft.com/office/powerpoint/2010/main" val="3653923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buNone/>
            </a:pPr>
            <a:r>
              <a:rPr lang="tr-TR" dirty="0" smtClean="0"/>
              <a:t>                   4. Age </a:t>
            </a:r>
            <a:r>
              <a:rPr lang="tr-TR" dirty="0" err="1" smtClean="0"/>
              <a:t>Discrimination</a:t>
            </a:r>
            <a:r>
              <a:rPr lang="tr-TR" dirty="0" smtClean="0"/>
              <a:t> </a:t>
            </a:r>
            <a:r>
              <a:rPr lang="tr-TR" dirty="0" err="1" smtClean="0"/>
              <a:t>Properties</a:t>
            </a:r>
            <a:endParaRPr lang="tr-TR" dirty="0" smtClean="0"/>
          </a:p>
          <a:p>
            <a:pPr marL="0" indent="0">
              <a:buNone/>
            </a:pPr>
            <a:endParaRPr lang="tr-TR" dirty="0"/>
          </a:p>
        </p:txBody>
      </p:sp>
      <p:pic>
        <p:nvPicPr>
          <p:cNvPr id="1026" name="Picture 2" descr="C:\Users\ezgi\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75" y="1655520"/>
            <a:ext cx="7482545" cy="3359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357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smtClean="0">
                <a:solidFill>
                  <a:schemeClr val="bg1"/>
                </a:solidFill>
              </a:rPr>
              <a:t>Discrimination</a:t>
            </a:r>
            <a:r>
              <a:rPr lang="tr-TR" dirty="0" smtClean="0">
                <a:solidFill>
                  <a:schemeClr val="bg1"/>
                </a:solidFill>
              </a:rPr>
              <a:t> </a:t>
            </a:r>
            <a:r>
              <a:rPr lang="tr-TR" dirty="0" err="1" smtClean="0">
                <a:solidFill>
                  <a:schemeClr val="bg1"/>
                </a:solidFill>
              </a:rPr>
              <a:t>Types</a:t>
            </a:r>
            <a:r>
              <a:rPr lang="tr-TR" dirty="0" smtClean="0">
                <a:solidFill>
                  <a:schemeClr val="bg1"/>
                </a:solidFill>
              </a:rPr>
              <a:t> in </a:t>
            </a:r>
            <a:r>
              <a:rPr lang="tr-TR" dirty="0" err="1" smtClean="0">
                <a:solidFill>
                  <a:schemeClr val="bg1"/>
                </a:solidFill>
              </a:rPr>
              <a:t>Turkish</a:t>
            </a:r>
            <a:r>
              <a:rPr lang="tr-TR" dirty="0" smtClean="0">
                <a:solidFill>
                  <a:schemeClr val="bg1"/>
                </a:solidFill>
              </a:rPr>
              <a:t> </a:t>
            </a:r>
            <a:r>
              <a:rPr lang="tr-TR" dirty="0" err="1" smtClean="0">
                <a:solidFill>
                  <a:schemeClr val="bg1"/>
                </a:solidFill>
              </a:rPr>
              <a:t>for</a:t>
            </a:r>
            <a:r>
              <a:rPr lang="tr-TR" dirty="0" smtClean="0">
                <a:solidFill>
                  <a:schemeClr val="bg1"/>
                </a:solidFill>
              </a:rPr>
              <a:t> </a:t>
            </a:r>
            <a:r>
              <a:rPr lang="tr-TR" dirty="0" err="1" smtClean="0">
                <a:solidFill>
                  <a:schemeClr val="bg1"/>
                </a:solidFill>
              </a:rPr>
              <a:t>Foreigner</a:t>
            </a:r>
            <a:r>
              <a:rPr lang="tr-TR" dirty="0" smtClean="0">
                <a:solidFill>
                  <a:schemeClr val="bg1"/>
                </a:solidFill>
              </a:rPr>
              <a:t> </a:t>
            </a:r>
            <a:r>
              <a:rPr lang="tr-TR" dirty="0" err="1" smtClean="0">
                <a:solidFill>
                  <a:schemeClr val="bg1"/>
                </a:solidFill>
              </a:rPr>
              <a:t>Books</a:t>
            </a:r>
            <a:endParaRPr lang="tr-TR" dirty="0">
              <a:solidFill>
                <a:schemeClr val="bg1"/>
              </a:solidFill>
            </a:endParaRPr>
          </a:p>
        </p:txBody>
      </p:sp>
      <p:sp>
        <p:nvSpPr>
          <p:cNvPr id="3" name="İçerik Yer Tutucusu 2"/>
          <p:cNvSpPr>
            <a:spLocks noGrp="1"/>
          </p:cNvSpPr>
          <p:nvPr>
            <p:ph idx="1"/>
          </p:nvPr>
        </p:nvSpPr>
        <p:spPr/>
        <p:txBody>
          <a:bodyPr/>
          <a:lstStyle/>
          <a:p>
            <a:pPr marL="0" indent="0" algn="just">
              <a:buNone/>
            </a:pPr>
            <a:r>
              <a:rPr lang="tr-TR" dirty="0" err="1" smtClean="0"/>
              <a:t>In</a:t>
            </a:r>
            <a:r>
              <a:rPr lang="tr-TR" dirty="0" smtClean="0"/>
              <a:t> </a:t>
            </a:r>
            <a:r>
              <a:rPr lang="en-US" dirty="0" smtClean="0"/>
              <a:t>Turkish </a:t>
            </a:r>
            <a:r>
              <a:rPr lang="en-US" dirty="0"/>
              <a:t>culture aging is a matter that can be respected and being older is associated with getting wiser. By the way, it also effects language even you are a stranger it’s normal that people call you “ </a:t>
            </a:r>
            <a:r>
              <a:rPr lang="en-US" dirty="0" err="1"/>
              <a:t>amca</a:t>
            </a:r>
            <a:r>
              <a:rPr lang="en-US" dirty="0"/>
              <a:t>” (</a:t>
            </a:r>
            <a:r>
              <a:rPr lang="en-US" dirty="0" err="1"/>
              <a:t>unlce</a:t>
            </a:r>
            <a:r>
              <a:rPr lang="en-US" dirty="0"/>
              <a:t>) or “</a:t>
            </a:r>
            <a:r>
              <a:rPr lang="en-US" dirty="0" err="1"/>
              <a:t>teyze</a:t>
            </a:r>
            <a:r>
              <a:rPr lang="en-US" dirty="0"/>
              <a:t>” (aunt) as it ‘s a way of showing your </a:t>
            </a:r>
            <a:r>
              <a:rPr lang="en-US" dirty="0" smtClean="0"/>
              <a:t>respect</a:t>
            </a:r>
            <a:r>
              <a:rPr lang="tr-TR" dirty="0" smtClean="0"/>
              <a:t>.</a:t>
            </a:r>
            <a:endParaRPr lang="tr-TR" dirty="0"/>
          </a:p>
        </p:txBody>
      </p:sp>
    </p:spTree>
    <p:extLst>
      <p:ext uri="{BB962C8B-B14F-4D97-AF65-F5344CB8AC3E}">
        <p14:creationId xmlns:p14="http://schemas.microsoft.com/office/powerpoint/2010/main" val="852281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44950" y="281175"/>
            <a:ext cx="565008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lgn="just">
              <a:buNone/>
            </a:pPr>
            <a:r>
              <a:rPr lang="en-US" dirty="0"/>
              <a:t> </a:t>
            </a:r>
            <a:r>
              <a:rPr lang="tr-TR" dirty="0" smtClean="0"/>
              <a:t> ‘’</a:t>
            </a:r>
            <a:r>
              <a:rPr lang="en-US" dirty="0" smtClean="0"/>
              <a:t>When </a:t>
            </a:r>
            <a:r>
              <a:rPr lang="en-US" dirty="0"/>
              <a:t>we call someone as man or woman we prefer to use uncle/or aunt in Turkey. Another way to show respect and love  in Turkey is hand kissing </a:t>
            </a:r>
            <a:r>
              <a:rPr lang="en-US" dirty="0" err="1"/>
              <a:t>behaviour</a:t>
            </a:r>
            <a:r>
              <a:rPr lang="en-US" dirty="0" smtClean="0"/>
              <a:t>.</a:t>
            </a:r>
            <a:r>
              <a:rPr lang="tr-TR" dirty="0" smtClean="0"/>
              <a:t> </a:t>
            </a:r>
            <a:r>
              <a:rPr lang="en-US" dirty="0" smtClean="0"/>
              <a:t>The </a:t>
            </a:r>
            <a:r>
              <a:rPr lang="en-US" dirty="0"/>
              <a:t>younger ones kiss the hand of older ones and put it to his/her forehead </a:t>
            </a:r>
            <a:r>
              <a:rPr lang="en-US" dirty="0" smtClean="0"/>
              <a:t>a</a:t>
            </a:r>
            <a:r>
              <a:rPr lang="tr-TR" dirty="0" err="1" smtClean="0"/>
              <a:t>f</a:t>
            </a:r>
            <a:r>
              <a:rPr lang="tr-TR" dirty="0" err="1"/>
              <a:t>t</a:t>
            </a:r>
            <a:r>
              <a:rPr lang="en-US" dirty="0" err="1" smtClean="0"/>
              <a:t>er</a:t>
            </a:r>
            <a:r>
              <a:rPr lang="en-US" dirty="0" smtClean="0"/>
              <a:t> </a:t>
            </a:r>
            <a:r>
              <a:rPr lang="en-US" dirty="0"/>
              <a:t>that</a:t>
            </a:r>
            <a:r>
              <a:rPr lang="en-US" dirty="0" smtClean="0"/>
              <a:t>…..</a:t>
            </a:r>
            <a:r>
              <a:rPr lang="tr-TR" dirty="0" smtClean="0"/>
              <a:t>’’</a:t>
            </a:r>
            <a:endParaRPr lang="en-US" dirty="0"/>
          </a:p>
          <a:p>
            <a:pPr algn="just"/>
            <a:r>
              <a:rPr lang="tr-TR" dirty="0"/>
              <a:t>(</a:t>
            </a:r>
            <a:r>
              <a:rPr lang="en-US" dirty="0" smtClean="0"/>
              <a:t>C1</a:t>
            </a:r>
            <a:r>
              <a:rPr lang="tr-TR" dirty="0" smtClean="0"/>
              <a:t>, p35)</a:t>
            </a:r>
            <a:r>
              <a:rPr lang="en-US" dirty="0"/>
              <a:t>	</a:t>
            </a:r>
            <a:endParaRPr lang="tr-TR" dirty="0"/>
          </a:p>
        </p:txBody>
      </p:sp>
    </p:spTree>
    <p:extLst>
      <p:ext uri="{BB962C8B-B14F-4D97-AF65-F5344CB8AC3E}">
        <p14:creationId xmlns:p14="http://schemas.microsoft.com/office/powerpoint/2010/main" val="3426615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lgn="just">
              <a:buNone/>
            </a:pPr>
            <a:r>
              <a:rPr lang="tr-TR" dirty="0" smtClean="0"/>
              <a:t>‘’ </a:t>
            </a:r>
            <a:r>
              <a:rPr lang="tr-TR" dirty="0"/>
              <a:t>…. My </a:t>
            </a:r>
            <a:r>
              <a:rPr lang="tr-TR" dirty="0" err="1"/>
              <a:t>moher</a:t>
            </a:r>
            <a:r>
              <a:rPr lang="tr-TR" dirty="0"/>
              <a:t> </a:t>
            </a:r>
            <a:r>
              <a:rPr lang="tr-TR" dirty="0" err="1"/>
              <a:t>even</a:t>
            </a:r>
            <a:r>
              <a:rPr lang="tr-TR" dirty="0"/>
              <a:t> </a:t>
            </a:r>
            <a:r>
              <a:rPr lang="tr-TR" dirty="0" err="1"/>
              <a:t>doesn’t</a:t>
            </a:r>
            <a:r>
              <a:rPr lang="tr-TR" dirty="0"/>
              <a:t> </a:t>
            </a:r>
            <a:r>
              <a:rPr lang="tr-TR" dirty="0" err="1"/>
              <a:t>know</a:t>
            </a:r>
            <a:r>
              <a:rPr lang="tr-TR" dirty="0"/>
              <a:t> how </a:t>
            </a:r>
            <a:r>
              <a:rPr lang="tr-TR" dirty="0" err="1"/>
              <a:t>to</a:t>
            </a:r>
            <a:r>
              <a:rPr lang="tr-TR" dirty="0"/>
              <a:t> </a:t>
            </a:r>
            <a:r>
              <a:rPr lang="tr-TR" dirty="0" err="1"/>
              <a:t>swith</a:t>
            </a:r>
            <a:r>
              <a:rPr lang="tr-TR" dirty="0"/>
              <a:t> on </a:t>
            </a:r>
            <a:r>
              <a:rPr lang="tr-TR" dirty="0" err="1"/>
              <a:t>the</a:t>
            </a:r>
            <a:r>
              <a:rPr lang="tr-TR" dirty="0"/>
              <a:t> mobile </a:t>
            </a:r>
            <a:r>
              <a:rPr lang="tr-TR" dirty="0" err="1"/>
              <a:t>phone.She</a:t>
            </a:r>
            <a:r>
              <a:rPr lang="tr-TR" dirty="0"/>
              <a:t> </a:t>
            </a:r>
            <a:r>
              <a:rPr lang="tr-TR" dirty="0" err="1"/>
              <a:t>cannot</a:t>
            </a:r>
            <a:r>
              <a:rPr lang="tr-TR" dirty="0"/>
              <a:t> </a:t>
            </a:r>
            <a:r>
              <a:rPr lang="tr-TR" dirty="0" err="1"/>
              <a:t>fing</a:t>
            </a:r>
            <a:r>
              <a:rPr lang="tr-TR" dirty="0"/>
              <a:t> </a:t>
            </a:r>
            <a:r>
              <a:rPr lang="tr-TR" dirty="0" err="1"/>
              <a:t>the</a:t>
            </a:r>
            <a:r>
              <a:rPr lang="tr-TR" dirty="0"/>
              <a:t> </a:t>
            </a:r>
            <a:r>
              <a:rPr lang="tr-TR" dirty="0" err="1"/>
              <a:t>names</a:t>
            </a:r>
            <a:r>
              <a:rPr lang="tr-TR" dirty="0"/>
              <a:t> on </a:t>
            </a:r>
            <a:r>
              <a:rPr lang="tr-TR" dirty="0" err="1"/>
              <a:t>contact</a:t>
            </a:r>
            <a:r>
              <a:rPr lang="tr-TR" dirty="0"/>
              <a:t> </a:t>
            </a:r>
            <a:r>
              <a:rPr lang="tr-TR" dirty="0" err="1"/>
              <a:t>list</a:t>
            </a:r>
            <a:r>
              <a:rPr lang="tr-TR" dirty="0" smtClean="0"/>
              <a:t>. </a:t>
            </a:r>
            <a:r>
              <a:rPr lang="tr-TR" dirty="0" err="1" smtClean="0"/>
              <a:t>She</a:t>
            </a:r>
            <a:r>
              <a:rPr lang="tr-TR" dirty="0" smtClean="0"/>
              <a:t> </a:t>
            </a:r>
            <a:r>
              <a:rPr lang="tr-TR" dirty="0" err="1"/>
              <a:t>can’t</a:t>
            </a:r>
            <a:r>
              <a:rPr lang="tr-TR" dirty="0"/>
              <a:t> us </a:t>
            </a:r>
            <a:r>
              <a:rPr lang="tr-TR" dirty="0" err="1"/>
              <a:t>shortcuts</a:t>
            </a:r>
            <a:r>
              <a:rPr lang="tr-TR" dirty="0"/>
              <a:t>. My </a:t>
            </a:r>
            <a:r>
              <a:rPr lang="tr-TR" dirty="0" err="1"/>
              <a:t>mother</a:t>
            </a:r>
            <a:r>
              <a:rPr lang="tr-TR" dirty="0"/>
              <a:t> </a:t>
            </a:r>
            <a:r>
              <a:rPr lang="tr-TR" dirty="0" err="1"/>
              <a:t>says</a:t>
            </a:r>
            <a:r>
              <a:rPr lang="tr-TR" dirty="0"/>
              <a:t> “don’ t </a:t>
            </a:r>
            <a:r>
              <a:rPr lang="tr-TR" dirty="0" err="1"/>
              <a:t>get</a:t>
            </a:r>
            <a:r>
              <a:rPr lang="tr-TR" dirty="0"/>
              <a:t> </a:t>
            </a:r>
            <a:r>
              <a:rPr lang="tr-TR" dirty="0" err="1"/>
              <a:t>angry</a:t>
            </a:r>
            <a:r>
              <a:rPr lang="tr-TR" dirty="0"/>
              <a:t> </a:t>
            </a:r>
            <a:r>
              <a:rPr lang="tr-TR" dirty="0" err="1"/>
              <a:t>with</a:t>
            </a:r>
            <a:r>
              <a:rPr lang="tr-TR" dirty="0"/>
              <a:t> me as I’m </a:t>
            </a:r>
            <a:r>
              <a:rPr lang="tr-TR" dirty="0" err="1"/>
              <a:t>old</a:t>
            </a:r>
            <a:r>
              <a:rPr lang="tr-TR" dirty="0"/>
              <a:t> </a:t>
            </a:r>
            <a:r>
              <a:rPr lang="tr-TR" dirty="0" err="1"/>
              <a:t>what</a:t>
            </a:r>
            <a:r>
              <a:rPr lang="tr-TR" dirty="0"/>
              <a:t> can I do? I’m an </a:t>
            </a:r>
            <a:r>
              <a:rPr lang="tr-TR" dirty="0" err="1"/>
              <a:t>old</a:t>
            </a:r>
            <a:r>
              <a:rPr lang="tr-TR" dirty="0"/>
              <a:t> </a:t>
            </a:r>
            <a:r>
              <a:rPr lang="tr-TR" dirty="0" err="1"/>
              <a:t>person</a:t>
            </a:r>
            <a:r>
              <a:rPr lang="tr-TR" dirty="0"/>
              <a:t>.” (p33,B2)</a:t>
            </a:r>
            <a:endParaRPr lang="tr-TR" dirty="0"/>
          </a:p>
        </p:txBody>
      </p:sp>
    </p:spTree>
    <p:extLst>
      <p:ext uri="{BB962C8B-B14F-4D97-AF65-F5344CB8AC3E}">
        <p14:creationId xmlns:p14="http://schemas.microsoft.com/office/powerpoint/2010/main" val="3075758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buNone/>
            </a:pPr>
            <a:r>
              <a:rPr lang="tr-TR" dirty="0" smtClean="0"/>
              <a:t>                         5.Religion </a:t>
            </a:r>
            <a:r>
              <a:rPr lang="tr-TR" dirty="0" err="1" smtClean="0"/>
              <a:t>and</a:t>
            </a:r>
            <a:r>
              <a:rPr lang="tr-TR" dirty="0" smtClean="0"/>
              <a:t> </a:t>
            </a:r>
            <a:r>
              <a:rPr lang="tr-TR" dirty="0" err="1" smtClean="0"/>
              <a:t>Ethnicity</a:t>
            </a:r>
            <a:endParaRPr lang="tr-TR" dirty="0" smtClean="0"/>
          </a:p>
          <a:p>
            <a:pPr marL="0" indent="0">
              <a:buNone/>
            </a:pPr>
            <a:endParaRPr lang="tr-TR" dirty="0"/>
          </a:p>
        </p:txBody>
      </p:sp>
      <p:pic>
        <p:nvPicPr>
          <p:cNvPr id="2050" name="Picture 2" descr="C:\Users\ezgi\Desktop\Islam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70" y="1808226"/>
            <a:ext cx="7635249" cy="305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241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lgn="just">
              <a:buNone/>
            </a:pPr>
            <a:r>
              <a:rPr lang="tr-TR" dirty="0" smtClean="0"/>
              <a:t>        </a:t>
            </a:r>
            <a:r>
              <a:rPr lang="tr-TR" dirty="0" err="1" smtClean="0"/>
              <a:t>However</a:t>
            </a:r>
            <a:r>
              <a:rPr lang="tr-TR" dirty="0" smtClean="0"/>
              <a:t> </a:t>
            </a:r>
            <a:r>
              <a:rPr lang="tr-TR" dirty="0" err="1" smtClean="0"/>
              <a:t>the</a:t>
            </a:r>
            <a:r>
              <a:rPr lang="tr-TR" dirty="0" smtClean="0"/>
              <a:t> </a:t>
            </a:r>
            <a:r>
              <a:rPr lang="tr-TR" dirty="0" err="1" smtClean="0"/>
              <a:t>Turkish</a:t>
            </a:r>
            <a:r>
              <a:rPr lang="tr-TR" dirty="0" smtClean="0"/>
              <a:t> </a:t>
            </a:r>
            <a:r>
              <a:rPr lang="tr-TR" dirty="0" err="1" smtClean="0"/>
              <a:t>citizens</a:t>
            </a:r>
            <a:r>
              <a:rPr lang="tr-TR" dirty="0" smtClean="0"/>
              <a:t> </a:t>
            </a:r>
            <a:r>
              <a:rPr lang="tr-TR" dirty="0" err="1" smtClean="0"/>
              <a:t>are</a:t>
            </a:r>
            <a:r>
              <a:rPr lang="tr-TR" dirty="0" smtClean="0"/>
              <a:t> </a:t>
            </a:r>
            <a:r>
              <a:rPr lang="tr-TR" dirty="0" err="1" smtClean="0"/>
              <a:t>diversive</a:t>
            </a:r>
            <a:r>
              <a:rPr lang="tr-TR" dirty="0" smtClean="0"/>
              <a:t> in </a:t>
            </a:r>
            <a:r>
              <a:rPr lang="tr-TR" dirty="0" err="1" smtClean="0"/>
              <a:t>terms</a:t>
            </a:r>
            <a:r>
              <a:rPr lang="tr-TR" dirty="0" smtClean="0"/>
              <a:t> of </a:t>
            </a:r>
            <a:r>
              <a:rPr lang="tr-TR" dirty="0" err="1" smtClean="0"/>
              <a:t>their</a:t>
            </a:r>
            <a:r>
              <a:rPr lang="tr-TR" dirty="0" smtClean="0"/>
              <a:t> </a:t>
            </a:r>
            <a:r>
              <a:rPr lang="tr-TR" dirty="0" err="1" smtClean="0"/>
              <a:t>religion</a:t>
            </a:r>
            <a:r>
              <a:rPr lang="tr-TR" dirty="0" smtClean="0"/>
              <a:t> </a:t>
            </a:r>
            <a:r>
              <a:rPr lang="tr-TR" dirty="0" err="1" smtClean="0"/>
              <a:t>and</a:t>
            </a:r>
            <a:r>
              <a:rPr lang="tr-TR" dirty="0" smtClean="0"/>
              <a:t> </a:t>
            </a:r>
            <a:r>
              <a:rPr lang="tr-TR" dirty="0" err="1" smtClean="0"/>
              <a:t>beliefs</a:t>
            </a:r>
            <a:r>
              <a:rPr lang="tr-TR" dirty="0" smtClean="0"/>
              <a:t> </a:t>
            </a:r>
            <a:r>
              <a:rPr lang="tr-TR" dirty="0" err="1" smtClean="0"/>
              <a:t>and</a:t>
            </a:r>
            <a:r>
              <a:rPr lang="tr-TR" dirty="0" smtClean="0"/>
              <a:t> </a:t>
            </a:r>
            <a:r>
              <a:rPr lang="tr-TR" dirty="0" err="1" smtClean="0"/>
              <a:t>ethniciy.The</a:t>
            </a:r>
            <a:r>
              <a:rPr lang="tr-TR" dirty="0"/>
              <a:t> </a:t>
            </a:r>
            <a:r>
              <a:rPr lang="tr-TR" dirty="0" err="1" smtClean="0"/>
              <a:t>representaition</a:t>
            </a:r>
            <a:r>
              <a:rPr lang="tr-TR" dirty="0" smtClean="0"/>
              <a:t> of </a:t>
            </a:r>
            <a:r>
              <a:rPr lang="tr-TR" dirty="0" err="1" smtClean="0"/>
              <a:t>the</a:t>
            </a:r>
            <a:r>
              <a:rPr lang="tr-TR" dirty="0" smtClean="0"/>
              <a:t> </a:t>
            </a:r>
            <a:r>
              <a:rPr lang="tr-TR" dirty="0" err="1" smtClean="0"/>
              <a:t>identity</a:t>
            </a:r>
            <a:r>
              <a:rPr lang="tr-TR" dirty="0" smtClean="0"/>
              <a:t> is </a:t>
            </a:r>
            <a:r>
              <a:rPr lang="tr-TR" dirty="0" err="1" smtClean="0"/>
              <a:t>singular</a:t>
            </a:r>
            <a:r>
              <a:rPr lang="tr-TR" dirty="0" smtClean="0"/>
              <a:t>.</a:t>
            </a:r>
            <a:r>
              <a:rPr lang="en-US" dirty="0"/>
              <a:t> When the examples are examined, it has been seen that the </a:t>
            </a:r>
            <a:r>
              <a:rPr lang="en-US" dirty="0" err="1"/>
              <a:t>Sunnni</a:t>
            </a:r>
            <a:r>
              <a:rPr lang="en-US" dirty="0"/>
              <a:t> Islamic Turkish </a:t>
            </a:r>
            <a:r>
              <a:rPr lang="en-US" dirty="0" err="1"/>
              <a:t>etnicity</a:t>
            </a:r>
            <a:r>
              <a:rPr lang="en-US" dirty="0"/>
              <a:t> is highlighted and </a:t>
            </a:r>
            <a:r>
              <a:rPr lang="en-US" dirty="0" err="1"/>
              <a:t>priviledged</a:t>
            </a:r>
            <a:r>
              <a:rPr lang="en-US" dirty="0"/>
              <a:t>.</a:t>
            </a:r>
            <a:endParaRPr lang="tr-TR" dirty="0" smtClean="0"/>
          </a:p>
        </p:txBody>
      </p:sp>
    </p:spTree>
    <p:extLst>
      <p:ext uri="{BB962C8B-B14F-4D97-AF65-F5344CB8AC3E}">
        <p14:creationId xmlns:p14="http://schemas.microsoft.com/office/powerpoint/2010/main" val="2109688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fontScale="92500" lnSpcReduction="20000"/>
          </a:bodyPr>
          <a:lstStyle/>
          <a:p>
            <a:pPr algn="just"/>
            <a:r>
              <a:rPr lang="tr-TR" dirty="0"/>
              <a:t> </a:t>
            </a:r>
            <a:r>
              <a:rPr lang="tr-TR" dirty="0" smtClean="0"/>
              <a:t>    </a:t>
            </a:r>
            <a:r>
              <a:rPr lang="tr-TR" dirty="0" err="1" smtClean="0"/>
              <a:t>Useage</a:t>
            </a:r>
            <a:r>
              <a:rPr lang="tr-TR" dirty="0" smtClean="0"/>
              <a:t> of  </a:t>
            </a:r>
            <a:r>
              <a:rPr lang="tr-TR" dirty="0" err="1"/>
              <a:t>the</a:t>
            </a:r>
            <a:r>
              <a:rPr lang="tr-TR" dirty="0"/>
              <a:t> </a:t>
            </a:r>
            <a:r>
              <a:rPr lang="tr-TR" dirty="0" err="1"/>
              <a:t>visuals</a:t>
            </a:r>
            <a:r>
              <a:rPr lang="tr-TR" dirty="0"/>
              <a:t> of </a:t>
            </a:r>
            <a:r>
              <a:rPr lang="tr-TR" dirty="0" err="1" smtClean="0"/>
              <a:t>mosques</a:t>
            </a:r>
            <a:r>
              <a:rPr lang="tr-TR" dirty="0"/>
              <a:t> </a:t>
            </a:r>
            <a:r>
              <a:rPr lang="tr-TR" dirty="0" err="1" smtClean="0"/>
              <a:t>and</a:t>
            </a:r>
            <a:r>
              <a:rPr lang="tr-TR" dirty="0" smtClean="0"/>
              <a:t> </a:t>
            </a:r>
            <a:r>
              <a:rPr lang="tr-TR" dirty="0" err="1" smtClean="0"/>
              <a:t>muslim</a:t>
            </a:r>
            <a:r>
              <a:rPr lang="tr-TR" dirty="0" smtClean="0"/>
              <a:t> </a:t>
            </a:r>
            <a:r>
              <a:rPr lang="tr-TR" dirty="0" err="1" smtClean="0"/>
              <a:t>sufis</a:t>
            </a:r>
            <a:r>
              <a:rPr lang="tr-TR" dirty="0" smtClean="0"/>
              <a:t> </a:t>
            </a:r>
            <a:r>
              <a:rPr lang="tr-TR" dirty="0" err="1" smtClean="0"/>
              <a:t>or</a:t>
            </a:r>
            <a:r>
              <a:rPr lang="tr-TR" dirty="0" smtClean="0"/>
              <a:t> </a:t>
            </a:r>
            <a:r>
              <a:rPr lang="tr-TR" dirty="0" err="1" smtClean="0"/>
              <a:t>sunni</a:t>
            </a:r>
            <a:r>
              <a:rPr lang="tr-TR" dirty="0" smtClean="0"/>
              <a:t> </a:t>
            </a:r>
            <a:r>
              <a:rPr lang="tr-TR" dirty="0" err="1" smtClean="0"/>
              <a:t>etnicity</a:t>
            </a:r>
            <a:r>
              <a:rPr lang="tr-TR" dirty="0" smtClean="0"/>
              <a:t>  </a:t>
            </a:r>
            <a:endParaRPr lang="tr-TR" dirty="0"/>
          </a:p>
          <a:p>
            <a:pPr algn="just"/>
            <a:r>
              <a:rPr lang="tr-TR" dirty="0" smtClean="0"/>
              <a:t>     </a:t>
            </a:r>
            <a:r>
              <a:rPr lang="tr-TR" dirty="0" err="1" smtClean="0"/>
              <a:t>Giving</a:t>
            </a:r>
            <a:r>
              <a:rPr lang="tr-TR" dirty="0" smtClean="0"/>
              <a:t>  </a:t>
            </a:r>
            <a:r>
              <a:rPr lang="tr-TR" dirty="0" err="1" smtClean="0"/>
              <a:t>examples</a:t>
            </a:r>
            <a:r>
              <a:rPr lang="tr-TR" dirty="0" smtClean="0"/>
              <a:t> of </a:t>
            </a:r>
            <a:r>
              <a:rPr lang="tr-TR" dirty="0" err="1" smtClean="0"/>
              <a:t>morals</a:t>
            </a:r>
            <a:r>
              <a:rPr lang="tr-TR" dirty="0" smtClean="0"/>
              <a:t> </a:t>
            </a:r>
            <a:r>
              <a:rPr lang="tr-TR" dirty="0" err="1"/>
              <a:t>from</a:t>
            </a:r>
            <a:r>
              <a:rPr lang="tr-TR" dirty="0"/>
              <a:t> Koran </a:t>
            </a:r>
            <a:r>
              <a:rPr lang="tr-TR" dirty="0" err="1"/>
              <a:t>and</a:t>
            </a:r>
            <a:r>
              <a:rPr lang="tr-TR" dirty="0"/>
              <a:t> </a:t>
            </a:r>
            <a:r>
              <a:rPr lang="tr-TR" dirty="0" err="1" smtClean="0"/>
              <a:t>Khalifs</a:t>
            </a:r>
            <a:r>
              <a:rPr lang="tr-TR" dirty="0" smtClean="0"/>
              <a:t> </a:t>
            </a:r>
            <a:r>
              <a:rPr lang="tr-TR" dirty="0"/>
              <a:t>of </a:t>
            </a:r>
            <a:r>
              <a:rPr lang="tr-TR" dirty="0" smtClean="0"/>
              <a:t>Muhammed. </a:t>
            </a:r>
          </a:p>
          <a:p>
            <a:pPr marL="0" indent="0" algn="just">
              <a:buNone/>
            </a:pPr>
            <a:r>
              <a:rPr lang="tr-TR" dirty="0" smtClean="0"/>
              <a:t> ‘’People </a:t>
            </a:r>
            <a:r>
              <a:rPr lang="tr-TR" dirty="0" err="1" smtClean="0"/>
              <a:t>look</a:t>
            </a:r>
            <a:r>
              <a:rPr lang="tr-TR" dirty="0" smtClean="0"/>
              <a:t> </a:t>
            </a:r>
            <a:r>
              <a:rPr lang="tr-TR" dirty="0" err="1" smtClean="0"/>
              <a:t>like</a:t>
            </a:r>
            <a:r>
              <a:rPr lang="tr-TR" dirty="0" smtClean="0"/>
              <a:t> </a:t>
            </a:r>
            <a:r>
              <a:rPr lang="tr-TR" dirty="0" err="1" smtClean="0"/>
              <a:t>the</a:t>
            </a:r>
            <a:r>
              <a:rPr lang="tr-TR" dirty="0" smtClean="0"/>
              <a:t> time </a:t>
            </a:r>
            <a:r>
              <a:rPr lang="tr-TR" dirty="0" err="1" smtClean="0"/>
              <a:t>they</a:t>
            </a:r>
            <a:r>
              <a:rPr lang="tr-TR" dirty="0" smtClean="0"/>
              <a:t> </a:t>
            </a:r>
            <a:r>
              <a:rPr lang="tr-TR" dirty="0" err="1" smtClean="0"/>
              <a:t>live</a:t>
            </a:r>
            <a:r>
              <a:rPr lang="tr-TR" dirty="0" smtClean="0"/>
              <a:t> </a:t>
            </a:r>
            <a:r>
              <a:rPr lang="tr-TR" dirty="0" err="1" smtClean="0"/>
              <a:t>more</a:t>
            </a:r>
            <a:r>
              <a:rPr lang="tr-TR" dirty="0" smtClean="0"/>
              <a:t> </a:t>
            </a:r>
            <a:r>
              <a:rPr lang="tr-TR" dirty="0" err="1" smtClean="0"/>
              <a:t>than</a:t>
            </a:r>
            <a:r>
              <a:rPr lang="tr-TR" dirty="0" smtClean="0"/>
              <a:t> </a:t>
            </a:r>
            <a:r>
              <a:rPr lang="tr-TR" dirty="0" err="1" smtClean="0"/>
              <a:t>their</a:t>
            </a:r>
            <a:r>
              <a:rPr lang="tr-TR" dirty="0" smtClean="0"/>
              <a:t> </a:t>
            </a:r>
            <a:r>
              <a:rPr lang="tr-TR" dirty="0" err="1" smtClean="0"/>
              <a:t>fathers</a:t>
            </a:r>
            <a:r>
              <a:rPr lang="tr-TR" dirty="0" smtClean="0"/>
              <a:t>.’’</a:t>
            </a:r>
          </a:p>
          <a:p>
            <a:pPr marL="0" indent="0" algn="just">
              <a:buNone/>
            </a:pPr>
            <a:r>
              <a:rPr lang="tr-TR" dirty="0" smtClean="0"/>
              <a:t>   Hadisi </a:t>
            </a:r>
            <a:r>
              <a:rPr lang="tr-TR" dirty="0" err="1" smtClean="0"/>
              <a:t>Sherif</a:t>
            </a:r>
            <a:r>
              <a:rPr lang="tr-TR" dirty="0" smtClean="0"/>
              <a:t>(B2,p 16)</a:t>
            </a:r>
          </a:p>
          <a:p>
            <a:pPr marL="0" indent="0" algn="just">
              <a:buNone/>
            </a:pPr>
            <a:r>
              <a:rPr lang="tr-TR" dirty="0" smtClean="0"/>
              <a:t> ‘’</a:t>
            </a:r>
            <a:r>
              <a:rPr lang="tr-TR" dirty="0" err="1" smtClean="0"/>
              <a:t>The</a:t>
            </a:r>
            <a:r>
              <a:rPr lang="tr-TR" dirty="0" smtClean="0"/>
              <a:t> </a:t>
            </a:r>
            <a:r>
              <a:rPr lang="tr-TR" dirty="0" err="1" smtClean="0"/>
              <a:t>magic</a:t>
            </a:r>
            <a:r>
              <a:rPr lang="tr-TR" dirty="0" smtClean="0"/>
              <a:t> of </a:t>
            </a:r>
            <a:r>
              <a:rPr lang="tr-TR" dirty="0" err="1" smtClean="0"/>
              <a:t>speech</a:t>
            </a:r>
            <a:r>
              <a:rPr lang="tr-TR" dirty="0" smtClean="0"/>
              <a:t> art is </a:t>
            </a:r>
            <a:r>
              <a:rPr lang="tr-TR" dirty="0" err="1" smtClean="0"/>
              <a:t>stopping</a:t>
            </a:r>
            <a:r>
              <a:rPr lang="tr-TR" dirty="0" smtClean="0"/>
              <a:t> </a:t>
            </a:r>
            <a:r>
              <a:rPr lang="tr-TR" dirty="0" err="1" smtClean="0"/>
              <a:t>to</a:t>
            </a:r>
            <a:r>
              <a:rPr lang="tr-TR" dirty="0" smtClean="0"/>
              <a:t> </a:t>
            </a:r>
            <a:r>
              <a:rPr lang="tr-TR" dirty="0" err="1" smtClean="0"/>
              <a:t>use</a:t>
            </a:r>
            <a:r>
              <a:rPr lang="tr-TR" dirty="0" smtClean="0"/>
              <a:t> </a:t>
            </a:r>
            <a:r>
              <a:rPr lang="tr-TR" dirty="0" err="1" smtClean="0"/>
              <a:t>meaningless</a:t>
            </a:r>
            <a:r>
              <a:rPr lang="tr-TR" dirty="0" smtClean="0"/>
              <a:t> </a:t>
            </a:r>
            <a:r>
              <a:rPr lang="tr-TR" dirty="0" err="1" smtClean="0"/>
              <a:t>words</a:t>
            </a:r>
            <a:r>
              <a:rPr lang="tr-TR" dirty="0" smtClean="0"/>
              <a:t>.’’</a:t>
            </a:r>
          </a:p>
          <a:p>
            <a:pPr marL="0" indent="0" algn="just">
              <a:buNone/>
            </a:pPr>
            <a:r>
              <a:rPr lang="tr-TR" dirty="0" smtClean="0"/>
              <a:t> Hz. Ebubekir(B1,p 28)</a:t>
            </a:r>
          </a:p>
          <a:p>
            <a:pPr marL="0" indent="0" algn="just">
              <a:buNone/>
            </a:pPr>
            <a:endParaRPr lang="tr-TR" dirty="0" smtClean="0"/>
          </a:p>
        </p:txBody>
      </p:sp>
    </p:spTree>
    <p:extLst>
      <p:ext uri="{BB962C8B-B14F-4D97-AF65-F5344CB8AC3E}">
        <p14:creationId xmlns:p14="http://schemas.microsoft.com/office/powerpoint/2010/main" val="174634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66589" y="281175"/>
            <a:ext cx="4428445" cy="610821"/>
          </a:xfrm>
        </p:spPr>
        <p:txBody>
          <a:bodyPr>
            <a:normAutofit fontScale="90000"/>
          </a:bodyPr>
          <a:lstStyle/>
          <a:p>
            <a:r>
              <a:rPr lang="tr-TR">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lgn="just">
              <a:buNone/>
            </a:pPr>
            <a:r>
              <a:rPr lang="tr-TR" dirty="0" smtClean="0"/>
              <a:t>                            </a:t>
            </a:r>
            <a:r>
              <a:rPr lang="tr-TR" dirty="0" err="1" smtClean="0"/>
              <a:t>Discussion</a:t>
            </a:r>
            <a:r>
              <a:rPr lang="tr-TR" dirty="0" smtClean="0"/>
              <a:t> </a:t>
            </a:r>
            <a:r>
              <a:rPr lang="tr-TR" dirty="0" err="1" smtClean="0"/>
              <a:t>and</a:t>
            </a:r>
            <a:r>
              <a:rPr lang="tr-TR" dirty="0" smtClean="0"/>
              <a:t> </a:t>
            </a:r>
            <a:r>
              <a:rPr lang="tr-TR" dirty="0" err="1" smtClean="0"/>
              <a:t>Conclusion</a:t>
            </a:r>
            <a:endParaRPr lang="tr-TR" dirty="0" smtClean="0"/>
          </a:p>
          <a:p>
            <a:pPr marL="0" indent="0" algn="just">
              <a:buNone/>
            </a:pPr>
            <a:r>
              <a:rPr lang="tr-TR" dirty="0" smtClean="0"/>
              <a:t>As Bank </a:t>
            </a:r>
            <a:r>
              <a:rPr lang="tr-TR" dirty="0" err="1" smtClean="0"/>
              <a:t>states</a:t>
            </a:r>
            <a:r>
              <a:rPr lang="tr-TR" dirty="0" smtClean="0"/>
              <a:t>(2010) in </a:t>
            </a:r>
            <a:r>
              <a:rPr lang="tr-TR" dirty="0" err="1" smtClean="0"/>
              <a:t>order</a:t>
            </a:r>
            <a:r>
              <a:rPr lang="tr-TR" dirty="0" smtClean="0"/>
              <a:t> </a:t>
            </a:r>
            <a:r>
              <a:rPr lang="tr-TR" dirty="0" err="1" smtClean="0"/>
              <a:t>to</a:t>
            </a:r>
            <a:r>
              <a:rPr lang="tr-TR" dirty="0" smtClean="0"/>
              <a:t> </a:t>
            </a:r>
            <a:r>
              <a:rPr lang="tr-TR" dirty="0" err="1" smtClean="0"/>
              <a:t>achieve</a:t>
            </a:r>
            <a:r>
              <a:rPr lang="tr-TR" dirty="0" smtClean="0"/>
              <a:t> a </a:t>
            </a:r>
            <a:r>
              <a:rPr lang="tr-TR" dirty="0" err="1" smtClean="0"/>
              <a:t>succesful</a:t>
            </a:r>
            <a:r>
              <a:rPr lang="tr-TR" dirty="0" smtClean="0"/>
              <a:t> </a:t>
            </a:r>
            <a:r>
              <a:rPr lang="tr-TR" dirty="0" err="1" smtClean="0"/>
              <a:t>teaching</a:t>
            </a:r>
            <a:r>
              <a:rPr lang="tr-TR" dirty="0" smtClean="0"/>
              <a:t> </a:t>
            </a:r>
            <a:r>
              <a:rPr lang="tr-TR" dirty="0" err="1" smtClean="0"/>
              <a:t>athmosfer</a:t>
            </a:r>
            <a:r>
              <a:rPr lang="tr-TR" dirty="0" smtClean="0"/>
              <a:t> </a:t>
            </a:r>
            <a:r>
              <a:rPr lang="tr-TR" dirty="0" err="1" smtClean="0"/>
              <a:t>we</a:t>
            </a:r>
            <a:r>
              <a:rPr lang="tr-TR" dirty="0" smtClean="0"/>
              <a:t> </a:t>
            </a:r>
            <a:r>
              <a:rPr lang="tr-TR" dirty="0" err="1" smtClean="0"/>
              <a:t>should</a:t>
            </a:r>
            <a:r>
              <a:rPr lang="tr-TR" dirty="0" smtClean="0"/>
              <a:t> </a:t>
            </a:r>
            <a:r>
              <a:rPr lang="tr-TR" dirty="0" err="1" smtClean="0"/>
              <a:t>desing</a:t>
            </a:r>
            <a:r>
              <a:rPr lang="tr-TR" dirty="0" smtClean="0"/>
              <a:t> </a:t>
            </a:r>
            <a:r>
              <a:rPr lang="tr-TR" dirty="0" err="1" smtClean="0"/>
              <a:t>the</a:t>
            </a:r>
            <a:r>
              <a:rPr lang="tr-TR" dirty="0" smtClean="0"/>
              <a:t>  </a:t>
            </a:r>
            <a:r>
              <a:rPr lang="tr-TR" dirty="0" err="1" smtClean="0"/>
              <a:t>curriculums</a:t>
            </a:r>
            <a:r>
              <a:rPr lang="tr-TR" dirty="0" smtClean="0"/>
              <a:t> </a:t>
            </a:r>
            <a:r>
              <a:rPr lang="tr-TR" dirty="0" err="1" smtClean="0"/>
              <a:t>and</a:t>
            </a:r>
            <a:r>
              <a:rPr lang="tr-TR" dirty="0" smtClean="0"/>
              <a:t> </a:t>
            </a:r>
            <a:r>
              <a:rPr lang="tr-TR" dirty="0" err="1" smtClean="0"/>
              <a:t>learning</a:t>
            </a:r>
            <a:r>
              <a:rPr lang="tr-TR" dirty="0" smtClean="0"/>
              <a:t> </a:t>
            </a:r>
            <a:r>
              <a:rPr lang="tr-TR" dirty="0" err="1" smtClean="0"/>
              <a:t>materials</a:t>
            </a:r>
            <a:r>
              <a:rPr lang="tr-TR" dirty="0" smtClean="0"/>
              <a:t>   </a:t>
            </a:r>
            <a:r>
              <a:rPr lang="tr-TR" dirty="0" err="1" smtClean="0"/>
              <a:t>with</a:t>
            </a:r>
            <a:r>
              <a:rPr lang="tr-TR" dirty="0" smtClean="0"/>
              <a:t> a </a:t>
            </a:r>
            <a:r>
              <a:rPr lang="tr-TR" dirty="0" err="1" smtClean="0"/>
              <a:t>multicultural</a:t>
            </a:r>
            <a:r>
              <a:rPr lang="tr-TR" dirty="0" smtClean="0"/>
              <a:t> </a:t>
            </a:r>
            <a:r>
              <a:rPr lang="tr-TR" dirty="0" err="1" smtClean="0"/>
              <a:t>and</a:t>
            </a:r>
            <a:r>
              <a:rPr lang="tr-TR" dirty="0" smtClean="0"/>
              <a:t> </a:t>
            </a:r>
            <a:r>
              <a:rPr lang="tr-TR" dirty="0" err="1" smtClean="0"/>
              <a:t>diversive</a:t>
            </a:r>
            <a:r>
              <a:rPr lang="tr-TR" dirty="0" smtClean="0"/>
              <a:t> </a:t>
            </a:r>
            <a:r>
              <a:rPr lang="tr-TR" dirty="0" err="1" smtClean="0"/>
              <a:t>perspective</a:t>
            </a:r>
            <a:r>
              <a:rPr lang="tr-TR" dirty="0" smtClean="0"/>
              <a:t> but as </a:t>
            </a:r>
            <a:r>
              <a:rPr lang="tr-TR" dirty="0" err="1" smtClean="0"/>
              <a:t>we</a:t>
            </a:r>
            <a:r>
              <a:rPr lang="tr-TR" dirty="0" smtClean="0"/>
              <a:t> </a:t>
            </a:r>
            <a:r>
              <a:rPr lang="tr-TR" dirty="0" err="1" smtClean="0"/>
              <a:t>see</a:t>
            </a:r>
            <a:r>
              <a:rPr lang="tr-TR" dirty="0" smtClean="0"/>
              <a:t> in </a:t>
            </a:r>
            <a:r>
              <a:rPr lang="tr-TR" dirty="0" err="1" smtClean="0"/>
              <a:t>the</a:t>
            </a:r>
            <a:r>
              <a:rPr lang="tr-TR" dirty="0" smtClean="0"/>
              <a:t> </a:t>
            </a:r>
            <a:r>
              <a:rPr lang="tr-TR" dirty="0" err="1" smtClean="0"/>
              <a:t>examples</a:t>
            </a:r>
            <a:r>
              <a:rPr lang="tr-TR" dirty="0" smtClean="0"/>
              <a:t> </a:t>
            </a:r>
            <a:r>
              <a:rPr lang="tr-TR" dirty="0" err="1" smtClean="0"/>
              <a:t>The</a:t>
            </a:r>
            <a:r>
              <a:rPr lang="tr-TR" dirty="0" smtClean="0"/>
              <a:t> </a:t>
            </a:r>
            <a:r>
              <a:rPr lang="tr-TR" dirty="0" err="1" smtClean="0"/>
              <a:t>Turkish</a:t>
            </a:r>
            <a:r>
              <a:rPr lang="tr-TR" dirty="0" smtClean="0"/>
              <a:t> </a:t>
            </a:r>
            <a:r>
              <a:rPr lang="tr-TR" dirty="0" err="1" smtClean="0"/>
              <a:t>for</a:t>
            </a:r>
            <a:r>
              <a:rPr lang="tr-TR" dirty="0" smtClean="0"/>
              <a:t> </a:t>
            </a:r>
            <a:r>
              <a:rPr lang="tr-TR" dirty="0" err="1" smtClean="0"/>
              <a:t>Foreigner</a:t>
            </a:r>
            <a:r>
              <a:rPr lang="tr-TR" dirty="0" smtClean="0"/>
              <a:t> </a:t>
            </a:r>
            <a:r>
              <a:rPr lang="tr-TR" dirty="0" err="1" smtClean="0"/>
              <a:t>Text</a:t>
            </a:r>
            <a:r>
              <a:rPr lang="tr-TR" dirty="0" smtClean="0"/>
              <a:t> </a:t>
            </a:r>
            <a:r>
              <a:rPr lang="tr-TR" dirty="0" err="1" smtClean="0"/>
              <a:t>Books</a:t>
            </a:r>
            <a:r>
              <a:rPr lang="tr-TR" dirty="0" smtClean="0"/>
              <a:t> do not </a:t>
            </a:r>
            <a:r>
              <a:rPr lang="tr-TR" dirty="0" err="1" smtClean="0"/>
              <a:t>have</a:t>
            </a:r>
            <a:r>
              <a:rPr lang="tr-TR" dirty="0" smtClean="0"/>
              <a:t> </a:t>
            </a:r>
            <a:r>
              <a:rPr lang="tr-TR" dirty="0" err="1" smtClean="0"/>
              <a:t>these</a:t>
            </a:r>
            <a:r>
              <a:rPr lang="tr-TR" dirty="0" smtClean="0"/>
              <a:t> </a:t>
            </a:r>
            <a:r>
              <a:rPr lang="tr-TR" dirty="0" err="1" smtClean="0"/>
              <a:t>features</a:t>
            </a:r>
            <a:r>
              <a:rPr lang="tr-TR" dirty="0" smtClean="0"/>
              <a:t>.</a:t>
            </a:r>
            <a:endParaRPr lang="tr-TR" dirty="0"/>
          </a:p>
        </p:txBody>
      </p:sp>
    </p:spTree>
    <p:extLst>
      <p:ext uri="{BB962C8B-B14F-4D97-AF65-F5344CB8AC3E}">
        <p14:creationId xmlns:p14="http://schemas.microsoft.com/office/powerpoint/2010/main" val="2177222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40155" y="213940"/>
            <a:ext cx="4733855"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smtClean="0"/>
              <a:t>                        </a:t>
            </a:r>
            <a:endParaRPr lang="tr-TR" dirty="0"/>
          </a:p>
          <a:p>
            <a:pPr marL="0" indent="0" algn="just">
              <a:buNone/>
            </a:pPr>
            <a:r>
              <a:rPr lang="tr-TR" dirty="0" err="1" smtClean="0"/>
              <a:t>However</a:t>
            </a:r>
            <a:r>
              <a:rPr lang="tr-TR" dirty="0" smtClean="0"/>
              <a:t> </a:t>
            </a:r>
            <a:r>
              <a:rPr lang="tr-TR" dirty="0" err="1" smtClean="0"/>
              <a:t>the</a:t>
            </a:r>
            <a:r>
              <a:rPr lang="tr-TR" dirty="0" smtClean="0"/>
              <a:t> </a:t>
            </a:r>
            <a:r>
              <a:rPr lang="tr-TR" dirty="0" err="1" smtClean="0"/>
              <a:t>foreing</a:t>
            </a:r>
            <a:r>
              <a:rPr lang="tr-TR" dirty="0" smtClean="0"/>
              <a:t> </a:t>
            </a:r>
            <a:r>
              <a:rPr lang="tr-TR" dirty="0" err="1" smtClean="0"/>
              <a:t>language</a:t>
            </a:r>
            <a:r>
              <a:rPr lang="tr-TR" dirty="0" smtClean="0"/>
              <a:t> </a:t>
            </a:r>
            <a:r>
              <a:rPr lang="tr-TR" dirty="0" err="1" smtClean="0"/>
              <a:t>text</a:t>
            </a:r>
            <a:r>
              <a:rPr lang="tr-TR" dirty="0" smtClean="0"/>
              <a:t> </a:t>
            </a:r>
            <a:r>
              <a:rPr lang="tr-TR" dirty="0" err="1" smtClean="0"/>
              <a:t>books</a:t>
            </a:r>
            <a:r>
              <a:rPr lang="tr-TR" dirty="0" smtClean="0"/>
              <a:t> </a:t>
            </a:r>
            <a:r>
              <a:rPr lang="tr-TR" dirty="0" err="1" smtClean="0"/>
              <a:t>are</a:t>
            </a:r>
            <a:r>
              <a:rPr lang="tr-TR" dirty="0" smtClean="0"/>
              <a:t> </a:t>
            </a:r>
            <a:r>
              <a:rPr lang="tr-TR" dirty="0" err="1" smtClean="0"/>
              <a:t>narratives</a:t>
            </a:r>
            <a:r>
              <a:rPr lang="tr-TR" dirty="0" smtClean="0"/>
              <a:t> of </a:t>
            </a:r>
            <a:r>
              <a:rPr lang="tr-TR" dirty="0" err="1" smtClean="0"/>
              <a:t>the</a:t>
            </a:r>
            <a:r>
              <a:rPr lang="tr-TR" dirty="0" smtClean="0"/>
              <a:t> </a:t>
            </a:r>
            <a:r>
              <a:rPr lang="tr-TR" dirty="0" err="1" smtClean="0"/>
              <a:t>the</a:t>
            </a:r>
            <a:r>
              <a:rPr lang="tr-TR" dirty="0" smtClean="0"/>
              <a:t> </a:t>
            </a:r>
            <a:r>
              <a:rPr lang="tr-TR" dirty="0" err="1" smtClean="0"/>
              <a:t>culture</a:t>
            </a:r>
            <a:r>
              <a:rPr lang="tr-TR" dirty="0" smtClean="0"/>
              <a:t> </a:t>
            </a:r>
            <a:r>
              <a:rPr lang="tr-TR" dirty="0" err="1" smtClean="0"/>
              <a:t>which</a:t>
            </a:r>
            <a:r>
              <a:rPr lang="tr-TR" dirty="0" smtClean="0"/>
              <a:t> is </a:t>
            </a:r>
            <a:r>
              <a:rPr lang="tr-TR" dirty="0" err="1" smtClean="0"/>
              <a:t>being</a:t>
            </a:r>
            <a:r>
              <a:rPr lang="tr-TR" dirty="0" smtClean="0"/>
              <a:t> </a:t>
            </a:r>
            <a:r>
              <a:rPr lang="tr-TR" dirty="0" err="1" smtClean="0"/>
              <a:t>thought</a:t>
            </a:r>
            <a:r>
              <a:rPr lang="tr-TR" dirty="0"/>
              <a:t> </a:t>
            </a:r>
            <a:r>
              <a:rPr lang="tr-TR" dirty="0" err="1" smtClean="0"/>
              <a:t>the</a:t>
            </a:r>
            <a:r>
              <a:rPr lang="tr-TR" dirty="0" smtClean="0"/>
              <a:t> </a:t>
            </a:r>
            <a:r>
              <a:rPr lang="tr-TR" dirty="0" err="1" smtClean="0"/>
              <a:t>text</a:t>
            </a:r>
            <a:r>
              <a:rPr lang="tr-TR" dirty="0" smtClean="0"/>
              <a:t> </a:t>
            </a:r>
            <a:r>
              <a:rPr lang="tr-TR" dirty="0" err="1" smtClean="0"/>
              <a:t>books</a:t>
            </a:r>
            <a:r>
              <a:rPr lang="tr-TR" dirty="0" smtClean="0"/>
              <a:t> </a:t>
            </a:r>
            <a:r>
              <a:rPr lang="tr-TR" dirty="0" err="1" smtClean="0"/>
              <a:t>should</a:t>
            </a:r>
            <a:r>
              <a:rPr lang="tr-TR" dirty="0" smtClean="0"/>
              <a:t> be </a:t>
            </a:r>
            <a:r>
              <a:rPr lang="tr-TR" dirty="0" err="1" smtClean="0"/>
              <a:t>written</a:t>
            </a:r>
            <a:r>
              <a:rPr lang="tr-TR" dirty="0" smtClean="0"/>
              <a:t> </a:t>
            </a:r>
            <a:r>
              <a:rPr lang="tr-TR" dirty="0" err="1" smtClean="0"/>
              <a:t>with</a:t>
            </a:r>
            <a:r>
              <a:rPr lang="tr-TR" dirty="0" smtClean="0"/>
              <a:t> a global </a:t>
            </a:r>
            <a:r>
              <a:rPr lang="tr-TR" dirty="0" err="1" smtClean="0"/>
              <a:t>and</a:t>
            </a:r>
            <a:r>
              <a:rPr lang="tr-TR" dirty="0" smtClean="0"/>
              <a:t> </a:t>
            </a:r>
            <a:r>
              <a:rPr lang="tr-TR" dirty="0" err="1" smtClean="0"/>
              <a:t>scientifistic</a:t>
            </a:r>
            <a:r>
              <a:rPr lang="tr-TR" dirty="0" smtClean="0"/>
              <a:t> </a:t>
            </a:r>
            <a:r>
              <a:rPr lang="tr-TR" dirty="0" err="1" smtClean="0"/>
              <a:t>perspective</a:t>
            </a:r>
            <a:r>
              <a:rPr lang="tr-TR" dirty="0" smtClean="0"/>
              <a:t> in </a:t>
            </a:r>
            <a:r>
              <a:rPr lang="tr-TR" dirty="0" err="1" smtClean="0"/>
              <a:t>order</a:t>
            </a:r>
            <a:r>
              <a:rPr lang="tr-TR" dirty="0" smtClean="0"/>
              <a:t> </a:t>
            </a:r>
            <a:r>
              <a:rPr lang="tr-TR" dirty="0" err="1" smtClean="0"/>
              <a:t>to</a:t>
            </a:r>
            <a:r>
              <a:rPr lang="tr-TR" dirty="0" smtClean="0"/>
              <a:t> </a:t>
            </a:r>
            <a:r>
              <a:rPr lang="tr-TR" dirty="0" err="1" smtClean="0"/>
              <a:t>adress</a:t>
            </a:r>
            <a:r>
              <a:rPr lang="tr-TR" dirty="0" smtClean="0"/>
              <a:t> </a:t>
            </a:r>
            <a:r>
              <a:rPr lang="tr-TR" dirty="0" err="1" smtClean="0"/>
              <a:t>the</a:t>
            </a:r>
            <a:r>
              <a:rPr lang="tr-TR" dirty="0" smtClean="0"/>
              <a:t> 21st </a:t>
            </a:r>
            <a:r>
              <a:rPr lang="tr-TR" dirty="0" err="1" smtClean="0"/>
              <a:t>centuries</a:t>
            </a:r>
            <a:r>
              <a:rPr lang="tr-TR" dirty="0" smtClean="0"/>
              <a:t> </a:t>
            </a:r>
            <a:r>
              <a:rPr lang="tr-TR" dirty="0" err="1" smtClean="0"/>
              <a:t>learners.Morover</a:t>
            </a:r>
            <a:r>
              <a:rPr lang="tr-TR" dirty="0" smtClean="0"/>
              <a:t>, </a:t>
            </a:r>
            <a:r>
              <a:rPr lang="tr-TR" dirty="0" err="1"/>
              <a:t>t</a:t>
            </a:r>
            <a:r>
              <a:rPr lang="tr-TR" dirty="0" err="1" smtClean="0"/>
              <a:t>hey</a:t>
            </a:r>
            <a:r>
              <a:rPr lang="tr-TR" dirty="0" smtClean="0"/>
              <a:t> </a:t>
            </a:r>
            <a:r>
              <a:rPr lang="tr-TR" dirty="0" err="1" smtClean="0"/>
              <a:t>should</a:t>
            </a:r>
            <a:r>
              <a:rPr lang="tr-TR" dirty="0" smtClean="0"/>
              <a:t> be </a:t>
            </a:r>
            <a:r>
              <a:rPr lang="tr-TR" dirty="0" err="1" smtClean="0"/>
              <a:t>published</a:t>
            </a:r>
            <a:r>
              <a:rPr lang="tr-TR" dirty="0" smtClean="0"/>
              <a:t> </a:t>
            </a:r>
            <a:r>
              <a:rPr lang="tr-TR" dirty="0" err="1" smtClean="0"/>
              <a:t>away</a:t>
            </a:r>
            <a:r>
              <a:rPr lang="tr-TR" dirty="0" smtClean="0"/>
              <a:t> </a:t>
            </a:r>
            <a:r>
              <a:rPr lang="tr-TR" dirty="0" err="1" smtClean="0"/>
              <a:t>from</a:t>
            </a:r>
            <a:r>
              <a:rPr lang="tr-TR" dirty="0" smtClean="0"/>
              <a:t> </a:t>
            </a:r>
            <a:r>
              <a:rPr lang="tr-TR" dirty="0" err="1" smtClean="0"/>
              <a:t>subjective</a:t>
            </a:r>
            <a:r>
              <a:rPr lang="tr-TR" dirty="0" smtClean="0"/>
              <a:t> </a:t>
            </a:r>
            <a:r>
              <a:rPr lang="tr-TR" dirty="0" err="1" smtClean="0"/>
              <a:t>political</a:t>
            </a:r>
            <a:r>
              <a:rPr lang="tr-TR" dirty="0" smtClean="0"/>
              <a:t> </a:t>
            </a:r>
            <a:r>
              <a:rPr lang="tr-TR" dirty="0" err="1" smtClean="0"/>
              <a:t>concerns</a:t>
            </a:r>
            <a:r>
              <a:rPr lang="tr-TR" dirty="0"/>
              <a:t> </a:t>
            </a:r>
            <a:r>
              <a:rPr lang="tr-TR" dirty="0" err="1" smtClean="0"/>
              <a:t>and</a:t>
            </a:r>
            <a:r>
              <a:rPr lang="tr-TR" dirty="0" smtClean="0"/>
              <a:t> </a:t>
            </a:r>
            <a:r>
              <a:rPr lang="tr-TR" dirty="0" err="1" smtClean="0"/>
              <a:t>predijudges</a:t>
            </a:r>
            <a:r>
              <a:rPr lang="tr-TR" dirty="0" smtClean="0"/>
              <a:t> </a:t>
            </a:r>
            <a:r>
              <a:rPr lang="tr-TR" dirty="0" err="1" smtClean="0"/>
              <a:t>and</a:t>
            </a:r>
            <a:r>
              <a:rPr lang="tr-TR" dirty="0" smtClean="0"/>
              <a:t> </a:t>
            </a:r>
            <a:r>
              <a:rPr lang="tr-TR" dirty="0" err="1" smtClean="0"/>
              <a:t>bias</a:t>
            </a:r>
            <a:r>
              <a:rPr lang="tr-TR" dirty="0" smtClean="0"/>
              <a:t>.</a:t>
            </a:r>
          </a:p>
          <a:p>
            <a:pPr marL="0" indent="0" algn="just">
              <a:buNone/>
            </a:pPr>
            <a:r>
              <a:rPr lang="tr-TR" dirty="0" smtClean="0"/>
              <a:t>  </a:t>
            </a:r>
            <a:endParaRPr lang="tr-TR" dirty="0"/>
          </a:p>
        </p:txBody>
      </p:sp>
    </p:spTree>
    <p:extLst>
      <p:ext uri="{BB962C8B-B14F-4D97-AF65-F5344CB8AC3E}">
        <p14:creationId xmlns:p14="http://schemas.microsoft.com/office/powerpoint/2010/main" val="524983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08475" y="281175"/>
            <a:ext cx="4886560" cy="610821"/>
          </a:xfrm>
        </p:spPr>
        <p:txBody>
          <a:bodyPr>
            <a:normAutofit fontScale="90000"/>
          </a:bodyPr>
          <a:lstStyle/>
          <a:p>
            <a:r>
              <a:rPr lang="tr-TR" dirty="0" err="1">
                <a:solidFill>
                  <a:schemeClr val="bg1"/>
                </a:solidFill>
              </a:rPr>
              <a:t>Discrimination</a:t>
            </a:r>
            <a:r>
              <a:rPr lang="tr-TR" dirty="0">
                <a:solidFill>
                  <a:schemeClr val="bg1"/>
                </a:solidFill>
              </a:rPr>
              <a:t> </a:t>
            </a:r>
            <a:r>
              <a:rPr lang="tr-TR" dirty="0" err="1">
                <a:solidFill>
                  <a:schemeClr val="bg1"/>
                </a:solidFill>
              </a:rPr>
              <a:t>Types</a:t>
            </a:r>
            <a:r>
              <a:rPr lang="tr-TR" dirty="0">
                <a:solidFill>
                  <a:schemeClr val="bg1"/>
                </a:solidFill>
              </a:rPr>
              <a:t> in </a:t>
            </a:r>
            <a:r>
              <a:rPr lang="tr-TR" dirty="0" err="1">
                <a:solidFill>
                  <a:schemeClr val="bg1"/>
                </a:solidFill>
              </a:rPr>
              <a:t>Turkish</a:t>
            </a:r>
            <a:r>
              <a:rPr lang="tr-TR" dirty="0">
                <a:solidFill>
                  <a:schemeClr val="bg1"/>
                </a:solidFill>
              </a:rPr>
              <a:t> </a:t>
            </a:r>
            <a:r>
              <a:rPr lang="tr-TR" dirty="0" err="1">
                <a:solidFill>
                  <a:schemeClr val="bg1"/>
                </a:solidFill>
              </a:rPr>
              <a:t>for</a:t>
            </a:r>
            <a:r>
              <a:rPr lang="tr-TR" dirty="0">
                <a:solidFill>
                  <a:schemeClr val="bg1"/>
                </a:solidFill>
              </a:rPr>
              <a:t> </a:t>
            </a:r>
            <a:r>
              <a:rPr lang="tr-TR" dirty="0" err="1">
                <a:solidFill>
                  <a:schemeClr val="bg1"/>
                </a:solidFill>
              </a:rPr>
              <a:t>Foreigner</a:t>
            </a:r>
            <a:r>
              <a:rPr lang="tr-TR" dirty="0">
                <a:solidFill>
                  <a:schemeClr val="bg1"/>
                </a:solidFill>
              </a:rPr>
              <a:t> </a:t>
            </a:r>
            <a:r>
              <a:rPr lang="tr-TR" dirty="0" err="1">
                <a:solidFill>
                  <a:schemeClr val="bg1"/>
                </a:solidFill>
              </a:rPr>
              <a:t>Books</a:t>
            </a:r>
            <a:endParaRPr lang="tr-TR" dirty="0"/>
          </a:p>
        </p:txBody>
      </p:sp>
      <p:sp>
        <p:nvSpPr>
          <p:cNvPr id="3" name="İçerik Yer Tutucusu 2"/>
          <p:cNvSpPr>
            <a:spLocks noGrp="1"/>
          </p:cNvSpPr>
          <p:nvPr>
            <p:ph idx="1"/>
          </p:nvPr>
        </p:nvSpPr>
        <p:spPr/>
        <p:txBody>
          <a:bodyPr/>
          <a:lstStyle/>
          <a:p>
            <a:pPr marL="0" indent="0">
              <a:buNone/>
            </a:pPr>
            <a:r>
              <a:rPr lang="tr-TR" dirty="0" smtClean="0"/>
              <a:t>                      </a:t>
            </a:r>
            <a:r>
              <a:rPr lang="tr-TR" dirty="0" err="1" smtClean="0"/>
              <a:t>Thank</a:t>
            </a:r>
            <a:r>
              <a:rPr lang="tr-TR" dirty="0" smtClean="0"/>
              <a:t> </a:t>
            </a:r>
            <a:r>
              <a:rPr lang="tr-TR" dirty="0" err="1" smtClean="0"/>
              <a:t>you</a:t>
            </a:r>
            <a:r>
              <a:rPr lang="tr-TR" dirty="0" smtClean="0"/>
              <a:t>  </a:t>
            </a:r>
            <a:r>
              <a:rPr lang="tr-TR" dirty="0" err="1" smtClean="0"/>
              <a:t>for</a:t>
            </a:r>
            <a:r>
              <a:rPr lang="tr-TR" dirty="0" smtClean="0"/>
              <a:t> </a:t>
            </a:r>
            <a:r>
              <a:rPr lang="tr-TR" dirty="0" err="1" smtClean="0"/>
              <a:t>Listening</a:t>
            </a:r>
            <a:r>
              <a:rPr lang="tr-TR" dirty="0" smtClean="0"/>
              <a:t> </a:t>
            </a:r>
            <a:r>
              <a:rPr lang="tr-TR" dirty="0" err="1" smtClean="0"/>
              <a:t>to</a:t>
            </a:r>
            <a:r>
              <a:rPr lang="tr-TR" dirty="0" smtClean="0"/>
              <a:t> Me</a:t>
            </a: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564" y="1960930"/>
            <a:ext cx="5650085" cy="2901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0905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2084</Words>
  <Application>Microsoft Office PowerPoint</Application>
  <PresentationFormat>Ekran Gösterisi (16:9)</PresentationFormat>
  <Paragraphs>154</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Office Theme</vt:lpstr>
      <vt:lpstr>Discrimination Types in Turkish for Foreigner Books </vt:lpstr>
      <vt:lpstr>Discrimination Types in Turkish for Foreigner Books</vt:lpstr>
      <vt:lpstr>Discrimination Types in Turkish for Foreigner Books</vt:lpstr>
      <vt:lpstr>Why are textbooks are important at language learning? </vt:lpstr>
      <vt:lpstr>             Why are textbooks are important?</vt:lpstr>
      <vt:lpstr>Discrimination Types in Turkish for Foreigner Books</vt:lpstr>
      <vt:lpstr> </vt:lpstr>
      <vt:lpstr>The Definition of Discrimination</vt:lpstr>
      <vt:lpstr>PowerPoint Sunusu</vt:lpstr>
      <vt:lpstr>Discrimination Types</vt:lpstr>
      <vt:lpstr> Discrimination in Education</vt:lpstr>
      <vt:lpstr>The Aim of the research</vt:lpstr>
      <vt:lpstr>Researh Questions</vt:lpstr>
      <vt:lpstr>Research Model</vt:lpstr>
      <vt:lpstr>Reseach Material </vt:lpstr>
      <vt:lpstr>Findings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lpstr>Discrimination Types in Turkish for Foreigner Books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2017-07-31T13:49:53Z</dcterms:created>
  <dcterms:modified xsi:type="dcterms:W3CDTF">2017-09-28T12:40:14Z</dcterms:modified>
</cp:coreProperties>
</file>