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3380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202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61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370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079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314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809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282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846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467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652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A03E-3BE2-4E2A-A26B-32EE41B20090}" type="datetimeFigureOut">
              <a:rPr lang="he-IL" smtClean="0"/>
              <a:t>כ"ח/אלול/תשע"ז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2AAD5-B441-4B87-BCE5-6680377B32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081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rtl="0">
              <a:lnSpc>
                <a:spcPct val="200000"/>
              </a:lnSpc>
              <a:spcAft>
                <a:spcPts val="0"/>
              </a:spcAft>
            </a:pPr>
            <a:r>
              <a:rPr lang="en-US" sz="5400" b="1" u="sng" dirty="0" smtClean="0">
                <a:effectLst/>
                <a:latin typeface="Times New Roman"/>
                <a:ea typeface="Times New Roman"/>
                <a:cs typeface="Arial"/>
              </a:rPr>
              <a:t>Fill in packages</a:t>
            </a:r>
            <a:r>
              <a:rPr lang="en-US" sz="5400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Arial"/>
              </a:rPr>
              <a:t> </a:t>
            </a:r>
            <a:r>
              <a:rPr lang="en-US" sz="5400" b="1" u="sng" dirty="0" smtClean="0">
                <a:effectLst/>
                <a:latin typeface="Times New Roman"/>
                <a:ea typeface="Times New Roman"/>
                <a:cs typeface="Arial"/>
              </a:rPr>
              <a:t>Retrospective</a:t>
            </a:r>
            <a:r>
              <a:rPr lang="en-US" sz="3600" dirty="0">
                <a:ea typeface="Calibri"/>
                <a:cs typeface="Arial"/>
              </a:rPr>
              <a:t/>
            </a:r>
            <a:br>
              <a:rPr lang="en-US" sz="3600" dirty="0">
                <a:ea typeface="Calibri"/>
                <a:cs typeface="Arial"/>
              </a:rPr>
            </a:b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rial"/>
              </a:rPr>
              <a:t>Ruth Firer 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rial"/>
              </a:rPr>
              <a:t>(Ph.D.) 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Arial"/>
              </a:rPr>
              <a:t>Hebrew University of Jerusalem</a:t>
            </a:r>
            <a:r>
              <a:rPr lang="en-US" sz="1400" b="1" dirty="0" smtClean="0">
                <a:solidFill>
                  <a:schemeClr val="tx1"/>
                </a:solidFill>
                <a:ea typeface="Calibri"/>
                <a:cs typeface="Arial"/>
              </a:rPr>
              <a:t/>
            </a:r>
            <a:br>
              <a:rPr lang="en-US" sz="1400" b="1" dirty="0" smtClean="0">
                <a:solidFill>
                  <a:schemeClr val="tx1"/>
                </a:solidFill>
                <a:ea typeface="Calibri"/>
                <a:cs typeface="Arial"/>
              </a:rPr>
            </a:br>
            <a:endParaRPr lang="he-I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01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.</a:t>
            </a:r>
            <a:r>
              <a:rPr lang="en-US" u="sng" dirty="0" smtClean="0"/>
              <a:t>  </a:t>
            </a:r>
            <a:r>
              <a:rPr lang="en-US" b="1" u="sng" dirty="0" smtClean="0"/>
              <a:t>Origin</a:t>
            </a:r>
            <a:r>
              <a:rPr lang="en-US" u="sng" dirty="0" smtClean="0"/>
              <a:t> </a:t>
            </a:r>
            <a:r>
              <a:rPr lang="he-IL" u="sng" dirty="0" smtClean="0"/>
              <a:t>2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 algn="ctr" rtl="0">
              <a:buNone/>
            </a:pPr>
            <a:r>
              <a:rPr lang="en-US" b="1" dirty="0" smtClean="0"/>
              <a:t>The </a:t>
            </a:r>
            <a:r>
              <a:rPr lang="en-US" b="1" dirty="0"/>
              <a:t>Israeli-Palestinian Conflict in History and Civics Textbooks of Both </a:t>
            </a:r>
            <a:r>
              <a:rPr lang="en-US" b="1" dirty="0" smtClean="0"/>
              <a:t>nations</a:t>
            </a:r>
          </a:p>
          <a:p>
            <a:pPr marL="0" indent="0" algn="ctr" rtl="0">
              <a:buNone/>
            </a:pPr>
            <a:r>
              <a:rPr lang="en-US" b="1" dirty="0" smtClean="0"/>
              <a:t>By</a:t>
            </a:r>
          </a:p>
          <a:p>
            <a:pPr marL="0" indent="0" algn="ctr" rtl="0">
              <a:buNone/>
            </a:pPr>
            <a:endParaRPr lang="en-US" dirty="0"/>
          </a:p>
          <a:p>
            <a:pPr marL="0" indent="0" algn="ctr" rtl="0">
              <a:buNone/>
            </a:pPr>
            <a:r>
              <a:rPr lang="en-US" b="1" dirty="0" smtClean="0"/>
              <a:t>Ruth </a:t>
            </a:r>
            <a:r>
              <a:rPr lang="en-US" b="1" dirty="0"/>
              <a:t>Firer and Sami Adwan</a:t>
            </a:r>
            <a:r>
              <a:rPr lang="en-US" dirty="0"/>
              <a:t>, </a:t>
            </a:r>
            <a:r>
              <a:rPr lang="en-US" dirty="0" err="1"/>
              <a:t>Verlag</a:t>
            </a:r>
            <a:r>
              <a:rPr lang="en-US" dirty="0"/>
              <a:t> </a:t>
            </a:r>
            <a:r>
              <a:rPr lang="en-US" dirty="0" err="1"/>
              <a:t>Hahsche</a:t>
            </a:r>
            <a:r>
              <a:rPr lang="en-US" dirty="0"/>
              <a:t> </a:t>
            </a:r>
            <a:r>
              <a:rPr lang="en-US" dirty="0" err="1" smtClean="0"/>
              <a:t>Buchhandlung</a:t>
            </a:r>
            <a:r>
              <a:rPr lang="en-US" dirty="0" smtClean="0"/>
              <a:t>, </a:t>
            </a:r>
            <a:r>
              <a:rPr lang="en-US" dirty="0"/>
              <a:t>Hannover 2004</a:t>
            </a:r>
          </a:p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6059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 . “</a:t>
            </a:r>
            <a:r>
              <a:rPr lang="en-US" sz="3200" b="1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To Learn to Live </a:t>
            </a:r>
            <a:r>
              <a:rPr lang="en-US" sz="3200" b="1" dirty="0" smtClean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Together</a:t>
            </a:r>
            <a:r>
              <a:rPr lang="en-US" sz="2700" b="1" dirty="0" smtClean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”</a:t>
            </a:r>
            <a:r>
              <a:rPr lang="he-IL" sz="2700" b="1" dirty="0" smtClean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3</a:t>
            </a:r>
            <a:br>
              <a:rPr lang="he-IL" sz="2700" b="1" dirty="0" smtClean="0">
                <a:solidFill>
                  <a:prstClr val="black"/>
                </a:solidFill>
                <a:latin typeface="Arial"/>
                <a:ea typeface="Calibri"/>
                <a:cs typeface="Arial"/>
              </a:rPr>
            </a:br>
            <a:r>
              <a:rPr lang="en-US" sz="3600" dirty="0">
                <a:latin typeface="Arial"/>
                <a:ea typeface="Calibri"/>
                <a:cs typeface="Arial"/>
              </a:rPr>
              <a:t>(1998-2000)</a:t>
            </a:r>
            <a:endParaRPr lang="he-I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dirty="0" smtClean="0">
                <a:latin typeface="Arial"/>
                <a:ea typeface="Calibri"/>
                <a:cs typeface="Arial"/>
              </a:rPr>
              <a:t>Five </a:t>
            </a:r>
            <a:r>
              <a:rPr lang="en-US" dirty="0">
                <a:latin typeface="Arial"/>
                <a:ea typeface="Calibri"/>
                <a:cs typeface="Arial"/>
              </a:rPr>
              <a:t>years </a:t>
            </a:r>
            <a:r>
              <a:rPr lang="en-US" b="1" dirty="0" smtClean="0">
                <a:latin typeface="Arial"/>
                <a:ea typeface="Calibri"/>
                <a:cs typeface="Arial"/>
              </a:rPr>
              <a:t>Action Research </a:t>
            </a:r>
            <a:r>
              <a:rPr lang="en-US" dirty="0" smtClean="0">
                <a:latin typeface="Arial"/>
                <a:ea typeface="Calibri"/>
                <a:cs typeface="Arial"/>
              </a:rPr>
              <a:t>project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 (1998-2000)</a:t>
            </a:r>
            <a:r>
              <a:rPr lang="en-US" dirty="0" smtClean="0">
                <a:latin typeface="Arial"/>
                <a:ea typeface="Calibri"/>
                <a:cs typeface="Arial"/>
              </a:rPr>
              <a:t> by Truman Institute HU </a:t>
            </a:r>
            <a:r>
              <a:rPr lang="en-US" dirty="0">
                <a:latin typeface="Arial"/>
                <a:ea typeface="Calibri"/>
                <a:cs typeface="Arial"/>
              </a:rPr>
              <a:t>(IS</a:t>
            </a:r>
            <a:r>
              <a:rPr lang="en-US" dirty="0" smtClean="0">
                <a:latin typeface="Arial"/>
                <a:ea typeface="Calibri"/>
                <a:cs typeface="Arial"/>
              </a:rPr>
              <a:t>), </a:t>
            </a:r>
            <a:r>
              <a:rPr lang="en-US" dirty="0" err="1" smtClean="0">
                <a:latin typeface="Arial"/>
                <a:ea typeface="Calibri"/>
                <a:cs typeface="Arial"/>
              </a:rPr>
              <a:t>Wi’am</a:t>
            </a:r>
            <a:r>
              <a:rPr lang="en-US" dirty="0" smtClean="0">
                <a:latin typeface="Arial"/>
                <a:ea typeface="Calibri"/>
                <a:cs typeface="Arial"/>
              </a:rPr>
              <a:t> </a:t>
            </a:r>
            <a:r>
              <a:rPr lang="en-US" dirty="0">
                <a:latin typeface="Arial"/>
                <a:ea typeface="Calibri"/>
                <a:cs typeface="Arial"/>
              </a:rPr>
              <a:t>(PA</a:t>
            </a:r>
            <a:r>
              <a:rPr lang="en-US" dirty="0" smtClean="0">
                <a:latin typeface="Arial"/>
                <a:ea typeface="Calibri"/>
                <a:cs typeface="Arial"/>
              </a:rPr>
              <a:t>) and UNICEF.</a:t>
            </a:r>
            <a:r>
              <a:rPr lang="en-US" b="1" dirty="0" smtClean="0">
                <a:latin typeface="Arial"/>
                <a:ea typeface="Calibri"/>
                <a:cs typeface="Arial"/>
              </a:rPr>
              <a:t> </a:t>
            </a:r>
          </a:p>
          <a:p>
            <a:pPr marL="0" indent="0" algn="l">
              <a:buNone/>
            </a:pPr>
            <a:r>
              <a:rPr lang="en-US" dirty="0">
                <a:latin typeface="Arial"/>
                <a:ea typeface="Calibri"/>
                <a:cs typeface="Arial"/>
              </a:rPr>
              <a:t>I</a:t>
            </a:r>
            <a:r>
              <a:rPr lang="en-US" dirty="0" smtClean="0">
                <a:latin typeface="Arial"/>
                <a:ea typeface="Calibri"/>
                <a:cs typeface="Arial"/>
              </a:rPr>
              <a:t>n</a:t>
            </a:r>
            <a:r>
              <a:rPr lang="en-US" b="1" dirty="0" smtClean="0">
                <a:latin typeface="Arial"/>
                <a:ea typeface="Calibri"/>
                <a:cs typeface="Arial"/>
              </a:rPr>
              <a:t> </a:t>
            </a:r>
            <a:r>
              <a:rPr lang="en-US" dirty="0">
                <a:latin typeface="Arial"/>
                <a:ea typeface="Calibri"/>
                <a:cs typeface="Arial"/>
              </a:rPr>
              <a:t>the </a:t>
            </a:r>
            <a:r>
              <a:rPr lang="en-US" b="1" dirty="0">
                <a:latin typeface="Arial"/>
                <a:ea typeface="Calibri"/>
                <a:cs typeface="Arial"/>
              </a:rPr>
              <a:t>seventh</a:t>
            </a:r>
            <a:r>
              <a:rPr lang="en-US" dirty="0">
                <a:latin typeface="Arial"/>
                <a:ea typeface="Calibri"/>
                <a:cs typeface="Arial"/>
              </a:rPr>
              <a:t> grade classes of </a:t>
            </a:r>
            <a:r>
              <a:rPr lang="en-US" b="1" dirty="0" smtClean="0">
                <a:latin typeface="Arial"/>
                <a:ea typeface="Calibri"/>
                <a:cs typeface="Arial"/>
              </a:rPr>
              <a:t>Israeli</a:t>
            </a:r>
            <a:r>
              <a:rPr lang="en-US" dirty="0" smtClean="0">
                <a:latin typeface="Arial"/>
                <a:ea typeface="Calibri"/>
                <a:cs typeface="Arial"/>
              </a:rPr>
              <a:t> school </a:t>
            </a:r>
            <a:r>
              <a:rPr lang="en-US" dirty="0">
                <a:latin typeface="Arial"/>
                <a:ea typeface="Calibri"/>
                <a:cs typeface="Arial"/>
              </a:rPr>
              <a:t>in Jerusalem (Beit </a:t>
            </a:r>
            <a:r>
              <a:rPr lang="en-US" dirty="0" err="1">
                <a:latin typeface="Arial"/>
                <a:ea typeface="Calibri"/>
                <a:cs typeface="Arial"/>
              </a:rPr>
              <a:t>Chinuch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latin typeface="Arial"/>
                <a:ea typeface="Calibri"/>
                <a:cs typeface="Arial"/>
              </a:rPr>
              <a:t>Tichon</a:t>
            </a:r>
            <a:r>
              <a:rPr lang="en-US" dirty="0">
                <a:latin typeface="Arial"/>
                <a:ea typeface="Calibri"/>
                <a:cs typeface="Arial"/>
              </a:rPr>
              <a:t>) and </a:t>
            </a:r>
            <a:r>
              <a:rPr lang="en-US" dirty="0" smtClean="0">
                <a:latin typeface="Arial"/>
                <a:ea typeface="Calibri"/>
                <a:cs typeface="Arial"/>
              </a:rPr>
              <a:t>a </a:t>
            </a:r>
            <a:r>
              <a:rPr lang="en-US" b="1" dirty="0">
                <a:latin typeface="Arial"/>
                <a:ea typeface="Calibri"/>
                <a:cs typeface="Arial"/>
              </a:rPr>
              <a:t>Palestinian</a:t>
            </a:r>
            <a:r>
              <a:rPr lang="en-US" dirty="0">
                <a:latin typeface="Arial"/>
                <a:ea typeface="Calibri"/>
                <a:cs typeface="Arial"/>
              </a:rPr>
              <a:t> school (</a:t>
            </a:r>
            <a:r>
              <a:rPr lang="en-US" dirty="0" err="1">
                <a:latin typeface="Arial"/>
                <a:ea typeface="Calibri"/>
                <a:cs typeface="Arial"/>
              </a:rPr>
              <a:t>Talitha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en-US" dirty="0" err="1" smtClean="0">
                <a:latin typeface="Arial"/>
                <a:ea typeface="Calibri"/>
                <a:cs typeface="Arial"/>
              </a:rPr>
              <a:t>Kumi</a:t>
            </a:r>
            <a:r>
              <a:rPr lang="en-US" dirty="0" smtClean="0">
                <a:latin typeface="Arial"/>
                <a:ea typeface="Calibri"/>
                <a:cs typeface="Arial"/>
              </a:rPr>
              <a:t>.) Also </a:t>
            </a:r>
            <a:r>
              <a:rPr lang="en-US" b="1" dirty="0" smtClean="0">
                <a:latin typeface="Arial"/>
                <a:ea typeface="Calibri"/>
                <a:cs typeface="Arial"/>
              </a:rPr>
              <a:t>scout</a:t>
            </a:r>
            <a:r>
              <a:rPr lang="en-US" dirty="0" smtClean="0">
                <a:latin typeface="Arial"/>
                <a:ea typeface="Calibri"/>
                <a:cs typeface="Arial"/>
              </a:rPr>
              <a:t> troop of both sides. Supervised 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by </a:t>
            </a:r>
            <a:r>
              <a:rPr lang="en-US" sz="3600" b="1" dirty="0">
                <a:latin typeface="Times New Roman"/>
                <a:ea typeface="Times New Roman"/>
                <a:cs typeface="Arial"/>
              </a:rPr>
              <a:t>Ruth Firer 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(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Ph.D.) 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The </a:t>
            </a:r>
            <a:r>
              <a:rPr lang="en-US" sz="3600" dirty="0">
                <a:latin typeface="Times New Roman"/>
                <a:ea typeface="Times New Roman"/>
                <a:cs typeface="Arial"/>
              </a:rPr>
              <a:t>Hebrew University 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of </a:t>
            </a:r>
            <a:r>
              <a:rPr lang="en-US" sz="3600" dirty="0">
                <a:latin typeface="Times New Roman"/>
                <a:ea typeface="Times New Roman"/>
                <a:cs typeface="Arial"/>
              </a:rPr>
              <a:t>Jerusalem (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IS) </a:t>
            </a:r>
            <a:r>
              <a:rPr lang="en-US" sz="3600" dirty="0">
                <a:latin typeface="Times New Roman"/>
                <a:ea typeface="Times New Roman"/>
                <a:cs typeface="Arial"/>
              </a:rPr>
              <a:t>and </a:t>
            </a:r>
            <a:r>
              <a:rPr lang="en-US" sz="3600" b="1" dirty="0">
                <a:latin typeface="Times New Roman"/>
                <a:ea typeface="Times New Roman"/>
                <a:cs typeface="Arial"/>
              </a:rPr>
              <a:t>Sami Adwan </a:t>
            </a:r>
            <a:r>
              <a:rPr lang="en-US" sz="3600" smtClean="0">
                <a:latin typeface="Times New Roman"/>
                <a:ea typeface="Times New Roman"/>
                <a:cs typeface="Arial"/>
              </a:rPr>
              <a:t>(</a:t>
            </a:r>
            <a:r>
              <a:rPr lang="en-US" sz="3600" smtClean="0">
                <a:latin typeface="Times New Roman"/>
                <a:ea typeface="Times New Roman"/>
                <a:cs typeface="Arial"/>
              </a:rPr>
              <a:t>Ph.D.) 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The </a:t>
            </a:r>
            <a:r>
              <a:rPr lang="en-US" sz="3600" dirty="0">
                <a:latin typeface="Times New Roman"/>
                <a:ea typeface="Times New Roman"/>
                <a:cs typeface="Arial"/>
              </a:rPr>
              <a:t>Beit Lethem University (</a:t>
            </a:r>
            <a:r>
              <a:rPr lang="en-US" sz="3600" dirty="0" smtClean="0">
                <a:latin typeface="Times New Roman"/>
                <a:ea typeface="Times New Roman"/>
                <a:cs typeface="Arial"/>
              </a:rPr>
              <a:t>PA)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9420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u="sng" dirty="0">
                <a:solidFill>
                  <a:prstClr val="black"/>
                </a:solidFill>
                <a:ea typeface="+mn-ea"/>
                <a:cs typeface="+mn-cs"/>
              </a:rPr>
              <a:t>.</a:t>
            </a:r>
            <a:r>
              <a:rPr lang="en-US" sz="3200" b="1" u="sng" dirty="0" smtClean="0">
                <a:solidFill>
                  <a:prstClr val="black"/>
                </a:solidFill>
                <a:ea typeface="+mn-ea"/>
                <a:cs typeface="+mn-cs"/>
              </a:rPr>
              <a:t> 'Fill </a:t>
            </a:r>
            <a:r>
              <a:rPr lang="en-US" sz="3200" b="1" u="sng" dirty="0">
                <a:solidFill>
                  <a:prstClr val="black"/>
                </a:solidFill>
                <a:ea typeface="+mn-ea"/>
                <a:cs typeface="+mn-cs"/>
              </a:rPr>
              <a:t>in Packages</a:t>
            </a:r>
            <a:r>
              <a:rPr lang="en-US" sz="3200" b="1" u="sng" dirty="0" smtClean="0">
                <a:solidFill>
                  <a:prstClr val="black"/>
                </a:solidFill>
                <a:ea typeface="+mn-ea"/>
                <a:cs typeface="+mn-cs"/>
              </a:rPr>
              <a:t>'</a:t>
            </a:r>
            <a:r>
              <a:rPr lang="he-IL" sz="3200" b="1" u="sng" dirty="0" smtClean="0">
                <a:solidFill>
                  <a:prstClr val="black"/>
                </a:solidFill>
                <a:ea typeface="+mn-ea"/>
                <a:cs typeface="+mn-cs"/>
              </a:rPr>
              <a:t> 4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 Additions to </a:t>
            </a:r>
            <a:r>
              <a:rPr lang="en-US" dirty="0"/>
              <a:t>Israeli and Palestinian textbooks and </a:t>
            </a:r>
            <a:r>
              <a:rPr lang="en-US" dirty="0" smtClean="0"/>
              <a:t>teaching, </a:t>
            </a:r>
            <a:r>
              <a:rPr lang="en-US" dirty="0"/>
              <a:t>based on Peace Education (</a:t>
            </a:r>
            <a:r>
              <a:rPr lang="en-US" b="1" dirty="0"/>
              <a:t>PE</a:t>
            </a:r>
            <a:r>
              <a:rPr lang="en-US" dirty="0"/>
              <a:t>) and Human Rights </a:t>
            </a:r>
            <a:r>
              <a:rPr lang="en-US" dirty="0" smtClean="0"/>
              <a:t>Education </a:t>
            </a:r>
            <a:r>
              <a:rPr lang="en-US" dirty="0"/>
              <a:t>(</a:t>
            </a:r>
            <a:r>
              <a:rPr lang="en-US" b="1" dirty="0"/>
              <a:t>HRE</a:t>
            </a:r>
            <a:r>
              <a:rPr lang="en-US" dirty="0"/>
              <a:t>) </a:t>
            </a:r>
            <a:r>
              <a:rPr lang="en-US" dirty="0" smtClean="0"/>
              <a:t>aiming to encourage pupils’ curiosity, critical </a:t>
            </a:r>
            <a:r>
              <a:rPr lang="en-US" dirty="0"/>
              <a:t>thinking and tolerance.</a:t>
            </a:r>
            <a:endParaRPr lang="he-IL" dirty="0"/>
          </a:p>
          <a:p>
            <a:pPr marL="0" indent="0" algn="ctr">
              <a:buNone/>
            </a:pPr>
            <a:r>
              <a:rPr lang="en-US" dirty="0" smtClean="0"/>
              <a:t>Within </a:t>
            </a:r>
            <a:r>
              <a:rPr lang="en-US" b="1" dirty="0"/>
              <a:t>History, Civics, Literature/language, English, and </a:t>
            </a:r>
            <a:r>
              <a:rPr lang="en-US" b="1" dirty="0" smtClean="0"/>
              <a:t>Geography textbooks and curricula </a:t>
            </a:r>
            <a:r>
              <a:rPr lang="en-US" dirty="0" smtClean="0"/>
              <a:t>of the </a:t>
            </a:r>
            <a:r>
              <a:rPr lang="en-US" b="1" dirty="0" smtClean="0"/>
              <a:t>7th</a:t>
            </a:r>
            <a:r>
              <a:rPr lang="en-US" dirty="0" smtClean="0"/>
              <a:t> grades of both nations.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8527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5.  Twenty IS &amp;PA teachers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933256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-US" sz="2800" dirty="0" smtClean="0">
                <a:latin typeface="Times New Roman"/>
                <a:ea typeface="Times New Roman"/>
                <a:cs typeface="Arial"/>
              </a:rPr>
              <a:t>Joint </a:t>
            </a:r>
            <a:r>
              <a:rPr lang="en-US" sz="2800" dirty="0">
                <a:latin typeface="Times New Roman"/>
                <a:ea typeface="Times New Roman"/>
                <a:cs typeface="Arial"/>
              </a:rPr>
              <a:t>and separated </a:t>
            </a:r>
            <a:r>
              <a:rPr lang="en-US" sz="2800" b="1" dirty="0" smtClean="0">
                <a:latin typeface="Times New Roman"/>
                <a:ea typeface="Times New Roman"/>
                <a:cs typeface="Arial"/>
              </a:rPr>
              <a:t>teacher training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, reading </a:t>
            </a:r>
            <a:r>
              <a:rPr lang="en-US" sz="2800" dirty="0">
                <a:latin typeface="Times New Roman"/>
                <a:ea typeface="Times New Roman"/>
                <a:cs typeface="Arial"/>
              </a:rPr>
              <a:t>critically 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textbooks </a:t>
            </a:r>
            <a:r>
              <a:rPr lang="en-US" sz="2800" dirty="0">
                <a:latin typeface="Times New Roman"/>
                <a:ea typeface="Times New Roman"/>
                <a:cs typeface="Arial"/>
              </a:rPr>
              <a:t>(verbal and non verbal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) and </a:t>
            </a:r>
            <a:r>
              <a:rPr lang="en-US" sz="2800" dirty="0">
                <a:latin typeface="Times New Roman"/>
                <a:ea typeface="Times New Roman"/>
                <a:cs typeface="Arial"/>
              </a:rPr>
              <a:t>looking for 'vacuum' spots, stereotypes etc. 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 Creating  teacher </a:t>
            </a:r>
            <a:r>
              <a:rPr lang="en-US" sz="2800" b="1" dirty="0" smtClean="0">
                <a:latin typeface="Times New Roman"/>
                <a:ea typeface="Times New Roman"/>
                <a:cs typeface="Arial"/>
              </a:rPr>
              <a:t>peers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 of the same subject. </a:t>
            </a:r>
            <a:r>
              <a:rPr lang="en-US" sz="2800" dirty="0" smtClean="0">
                <a:latin typeface="Times New Roman"/>
                <a:ea typeface="Times New Roman"/>
              </a:rPr>
              <a:t>Anonymously </a:t>
            </a:r>
            <a:r>
              <a:rPr lang="en-US" sz="2800" b="1" dirty="0" smtClean="0">
                <a:latin typeface="Times New Roman"/>
                <a:ea typeface="Times New Roman"/>
              </a:rPr>
              <a:t>opinion questionnaires </a:t>
            </a:r>
            <a:r>
              <a:rPr lang="en-US" sz="2800" dirty="0" smtClean="0">
                <a:latin typeface="Times New Roman"/>
                <a:ea typeface="Times New Roman"/>
              </a:rPr>
              <a:t>and </a:t>
            </a:r>
            <a:r>
              <a:rPr lang="en-US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oral </a:t>
            </a:r>
            <a:r>
              <a:rPr lang="en-US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interviews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, to</a:t>
            </a:r>
            <a:r>
              <a:rPr lang="en-US" sz="2800" dirty="0" smtClean="0">
                <a:latin typeface="Times New Roman"/>
                <a:ea typeface="Times New Roman"/>
              </a:rPr>
              <a:t> </a:t>
            </a:r>
            <a:r>
              <a:rPr lang="en-US" sz="2800" dirty="0">
                <a:latin typeface="Times New Roman"/>
                <a:ea typeface="Times New Roman"/>
              </a:rPr>
              <a:t>be compared to their answers after the completion of the </a:t>
            </a:r>
            <a:r>
              <a:rPr lang="en-US" sz="2800" dirty="0" smtClean="0">
                <a:latin typeface="Times New Roman"/>
                <a:ea typeface="Times New Roman"/>
              </a:rPr>
              <a:t>project.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7655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n-US" b="1" u="sng" dirty="0" smtClean="0">
                <a:solidFill>
                  <a:prstClr val="black"/>
                </a:solidFill>
                <a:latin typeface="Times New Roman"/>
                <a:ea typeface="Times New Roman"/>
                <a:cs typeface="Arial"/>
              </a:rPr>
              <a:t> Teachers’ Problems</a:t>
            </a:r>
            <a:r>
              <a:rPr lang="en-US" b="1" u="sng" dirty="0">
                <a:solidFill>
                  <a:prstClr val="black"/>
                </a:solidFill>
                <a:latin typeface="Times New Roman"/>
                <a:ea typeface="Times New Roman"/>
                <a:cs typeface="Arial"/>
              </a:rPr>
              <a:t>:</a:t>
            </a:r>
            <a:r>
              <a:rPr lang="he-IL" u="sng" dirty="0" smtClean="0"/>
              <a:t> </a:t>
            </a:r>
            <a:r>
              <a:rPr lang="en-US" u="sng" dirty="0" smtClean="0"/>
              <a:t>6.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4000" dirty="0" smtClean="0">
                <a:latin typeface="Times New Roman"/>
                <a:ea typeface="Times New Roman"/>
                <a:cs typeface="Arial"/>
              </a:rPr>
              <a:t>The </a:t>
            </a:r>
            <a:r>
              <a:rPr lang="en-US" sz="4000" dirty="0">
                <a:latin typeface="Times New Roman"/>
                <a:ea typeface="Times New Roman"/>
                <a:cs typeface="Arial"/>
              </a:rPr>
              <a:t>teachers </a:t>
            </a:r>
            <a:r>
              <a:rPr lang="en-US" sz="4000" b="1" dirty="0" smtClean="0">
                <a:latin typeface="Times New Roman"/>
                <a:ea typeface="Times New Roman"/>
                <a:cs typeface="Arial"/>
              </a:rPr>
              <a:t>changed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, mostly had negative opinions.</a:t>
            </a:r>
            <a:endParaRPr lang="en-US" sz="4000" b="1" dirty="0" smtClean="0">
              <a:latin typeface="Times New Roman"/>
              <a:ea typeface="Times New Roman"/>
              <a:cs typeface="Arial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4000" b="1" dirty="0" smtClean="0">
                <a:latin typeface="Times New Roman"/>
                <a:ea typeface="Times New Roman"/>
                <a:cs typeface="Arial"/>
              </a:rPr>
              <a:t>Language: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 </a:t>
            </a:r>
            <a:r>
              <a:rPr lang="en-US" sz="4000" b="1" dirty="0" smtClean="0">
                <a:latin typeface="Times New Roman"/>
                <a:ea typeface="Times New Roman"/>
                <a:cs typeface="Arial"/>
              </a:rPr>
              <a:t>English 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+ </a:t>
            </a:r>
            <a:r>
              <a:rPr lang="en-US" sz="4000" dirty="0" smtClean="0">
                <a:solidFill>
                  <a:prstClr val="black"/>
                </a:solidFill>
                <a:latin typeface="Times New Roman"/>
                <a:ea typeface="Times New Roman"/>
                <a:cs typeface="Arial"/>
              </a:rPr>
              <a:t>problems </a:t>
            </a:r>
            <a:r>
              <a:rPr lang="en-US" sz="4000" dirty="0">
                <a:solidFill>
                  <a:prstClr val="black"/>
                </a:solidFill>
                <a:latin typeface="Times New Roman"/>
                <a:ea typeface="Times New Roman"/>
                <a:cs typeface="Arial"/>
              </a:rPr>
              <a:t>in the </a:t>
            </a:r>
            <a:r>
              <a:rPr lang="en-US" sz="4000" b="1" dirty="0" smtClean="0">
                <a:solidFill>
                  <a:prstClr val="black"/>
                </a:solidFill>
                <a:latin typeface="Times New Roman"/>
                <a:ea typeface="Times New Roman"/>
                <a:cs typeface="Arial"/>
              </a:rPr>
              <a:t>translation.</a:t>
            </a:r>
            <a:endParaRPr lang="en-US" sz="4000" dirty="0">
              <a:ea typeface="Calibri"/>
              <a:cs typeface="Arial"/>
            </a:endParaRPr>
          </a:p>
          <a:p>
            <a:pPr marL="0" indent="0" algn="l">
              <a:buNone/>
            </a:pPr>
            <a:endParaRPr lang="en-US" sz="4000" b="1" dirty="0" smtClean="0">
              <a:latin typeface="Times New Roman"/>
              <a:ea typeface="Times New Roman"/>
            </a:endParaRPr>
          </a:p>
          <a:p>
            <a:pPr marL="0" indent="0" algn="l">
              <a:buNone/>
            </a:pPr>
            <a:r>
              <a:rPr lang="en-US" sz="4000" b="1" dirty="0" smtClean="0">
                <a:latin typeface="Times New Roman"/>
                <a:ea typeface="Times New Roman"/>
              </a:rPr>
              <a:t>PA</a:t>
            </a:r>
            <a:r>
              <a:rPr lang="en-US" sz="4000" dirty="0" smtClean="0">
                <a:latin typeface="Times New Roman"/>
                <a:ea typeface="Times New Roman"/>
              </a:rPr>
              <a:t> </a:t>
            </a:r>
            <a:r>
              <a:rPr lang="en-US" sz="4000" dirty="0">
                <a:latin typeface="Times New Roman"/>
                <a:ea typeface="Times New Roman"/>
              </a:rPr>
              <a:t>teachers </a:t>
            </a:r>
            <a:r>
              <a:rPr lang="en-US" sz="4000" dirty="0" smtClean="0">
                <a:latin typeface="Times New Roman"/>
                <a:ea typeface="Times New Roman"/>
              </a:rPr>
              <a:t>blamed </a:t>
            </a:r>
            <a:r>
              <a:rPr lang="en-US" sz="4000" dirty="0">
                <a:latin typeface="Times New Roman"/>
                <a:ea typeface="Times New Roman"/>
              </a:rPr>
              <a:t>the Israeli side</a:t>
            </a:r>
            <a:r>
              <a:rPr lang="en-US" sz="4000" dirty="0" smtClean="0">
                <a:latin typeface="Times New Roman"/>
                <a:ea typeface="Times New Roman"/>
              </a:rPr>
              <a:t>.</a:t>
            </a:r>
          </a:p>
          <a:p>
            <a:pPr mar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-US" sz="4000" b="1" dirty="0" smtClean="0">
                <a:latin typeface="Times New Roman"/>
                <a:ea typeface="Times New Roman"/>
              </a:rPr>
              <a:t>IS </a:t>
            </a:r>
            <a:r>
              <a:rPr lang="en-US" sz="4000" dirty="0" smtClean="0">
                <a:latin typeface="Times New Roman"/>
                <a:ea typeface="Times New Roman"/>
              </a:rPr>
              <a:t>teachers </a:t>
            </a:r>
            <a:r>
              <a:rPr lang="en-US" sz="4000" dirty="0">
                <a:latin typeface="Times New Roman"/>
                <a:ea typeface="Times New Roman"/>
                <a:cs typeface="Arial"/>
              </a:rPr>
              <a:t>tried to </a:t>
            </a:r>
            <a:r>
              <a:rPr lang="en-US" sz="4000" b="1" dirty="0">
                <a:latin typeface="Times New Roman"/>
                <a:ea typeface="Times New Roman"/>
                <a:cs typeface="Arial"/>
              </a:rPr>
              <a:t>focus</a:t>
            </a:r>
            <a:r>
              <a:rPr lang="en-US" sz="4000" dirty="0">
                <a:latin typeface="Times New Roman"/>
                <a:ea typeface="Times New Roman"/>
                <a:cs typeface="Arial"/>
              </a:rPr>
              <a:t> on 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the </a:t>
            </a:r>
            <a:r>
              <a:rPr lang="en-US" sz="4000" b="1" dirty="0" smtClean="0">
                <a:latin typeface="Times New Roman"/>
                <a:ea typeface="Times New Roman"/>
                <a:cs typeface="Arial"/>
              </a:rPr>
              <a:t>HRE &amp;PE 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project and get </a:t>
            </a:r>
            <a:r>
              <a:rPr lang="en-US" sz="4000" dirty="0">
                <a:latin typeface="Times New Roman"/>
                <a:ea typeface="Times New Roman"/>
                <a:cs typeface="Arial"/>
              </a:rPr>
              <a:t>frustrated and </a:t>
            </a:r>
            <a:r>
              <a:rPr lang="en-US" sz="4000" dirty="0" smtClean="0">
                <a:latin typeface="Times New Roman"/>
                <a:ea typeface="Times New Roman"/>
                <a:cs typeface="Arial"/>
              </a:rPr>
              <a:t>tired. No peers of PA &amp;IS teachers were established.</a:t>
            </a:r>
            <a:endParaRPr lang="en-US" sz="40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788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200000"/>
              </a:lnSpc>
              <a:spcAft>
                <a:spcPts val="1000"/>
              </a:spcAft>
            </a:pPr>
            <a:r>
              <a:rPr lang="en-US" dirty="0" smtClean="0"/>
              <a:t>7.</a:t>
            </a:r>
            <a:r>
              <a:rPr lang="en-US" b="1" u="sng" dirty="0">
                <a:latin typeface="Times New Roman"/>
                <a:ea typeface="Times New Roman"/>
                <a:cs typeface="Arial"/>
              </a:rPr>
              <a:t> </a:t>
            </a:r>
            <a:r>
              <a:rPr lang="en-US" sz="3100" b="1" u="sng" dirty="0">
                <a:latin typeface="Times New Roman"/>
                <a:ea typeface="Times New Roman"/>
                <a:cs typeface="Arial"/>
              </a:rPr>
              <a:t>Examples of </a:t>
            </a:r>
            <a:r>
              <a:rPr lang="en-US" sz="3100" b="1" u="sng" dirty="0" smtClean="0">
                <a:latin typeface="Times New Roman"/>
                <a:ea typeface="Times New Roman"/>
                <a:cs typeface="Arial"/>
              </a:rPr>
              <a:t>IS </a:t>
            </a:r>
            <a:r>
              <a:rPr lang="en-US" sz="3100" b="1" u="sng" dirty="0">
                <a:latin typeface="Times New Roman"/>
                <a:ea typeface="Times New Roman"/>
                <a:cs typeface="Arial"/>
              </a:rPr>
              <a:t>Fill in Packages </a:t>
            </a:r>
            <a:endParaRPr lang="he-IL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</a:t>
            </a:r>
            <a:r>
              <a:rPr lang="en-US" sz="112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Geography</a:t>
            </a:r>
            <a:r>
              <a:rPr lang="en-US" sz="11200" u="sng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: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Muslims</a:t>
            </a:r>
            <a:r>
              <a:rPr lang="en-US" sz="112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</a:t>
            </a:r>
            <a:r>
              <a:rPr lang="en-US" sz="11200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in West and East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Jerusalem</a:t>
            </a:r>
            <a:r>
              <a:rPr lang="en-US" sz="8600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.</a:t>
            </a:r>
            <a:endParaRPr lang="en-US" sz="8600" b="1" dirty="0">
              <a:latin typeface="Times New Roman"/>
              <a:ea typeface="Times New Roman"/>
              <a:cs typeface="David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86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</a:t>
            </a:r>
            <a:r>
              <a:rPr lang="en-US" sz="11200" b="1" u="sng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History: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Spain</a:t>
            </a:r>
            <a:r>
              <a:rPr lang="en-US" sz="11200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–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Inquisition and exile</a:t>
            </a:r>
            <a:r>
              <a:rPr lang="en-US" sz="11200" b="1" dirty="0">
                <a:latin typeface="Times New Roman"/>
                <a:ea typeface="Times New Roman"/>
                <a:cs typeface="Miriam"/>
              </a:rPr>
              <a:t> (1478-1492</a:t>
            </a:r>
            <a:r>
              <a:rPr lang="en-US" sz="11200" dirty="0" smtClean="0">
                <a:latin typeface="Times New Roman"/>
                <a:ea typeface="Times New Roman"/>
                <a:cs typeface="Miriam"/>
              </a:rPr>
              <a:t>): </a:t>
            </a:r>
            <a:r>
              <a:rPr lang="en-US" sz="11200" b="1" dirty="0" smtClean="0">
                <a:latin typeface="Times New Roman"/>
                <a:ea typeface="Times New Roman"/>
                <a:cs typeface="Miriam"/>
              </a:rPr>
              <a:t>Jews and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Moslems</a:t>
            </a:r>
            <a:r>
              <a:rPr lang="en-US" sz="112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.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The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Ottoman </a:t>
            </a:r>
            <a:r>
              <a:rPr lang="en-US" sz="112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in Israel/Palestine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(1516-1917):</a:t>
            </a:r>
            <a:r>
              <a:rPr lang="en-US" sz="112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co existence.</a:t>
            </a:r>
            <a:r>
              <a:rPr lang="en-US" sz="86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 </a:t>
            </a:r>
            <a:endParaRPr lang="he-IL" sz="8600" dirty="0" smtClean="0">
              <a:solidFill>
                <a:srgbClr val="000000"/>
              </a:solidFill>
              <a:latin typeface="Times New Roman"/>
              <a:ea typeface="Times New Roman"/>
              <a:cs typeface="Miriam"/>
            </a:endParaRPr>
          </a:p>
          <a:p>
            <a:pPr marL="0" indent="0" algn="l">
              <a:buNone/>
            </a:pPr>
            <a:r>
              <a:rPr lang="en-US" sz="112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Literature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+English</a:t>
            </a:r>
            <a:r>
              <a:rPr lang="en-US" sz="11200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: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positive Muslims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and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co existence. </a:t>
            </a:r>
            <a:endParaRPr lang="he-IL" sz="11200" b="1" dirty="0" smtClean="0">
              <a:solidFill>
                <a:srgbClr val="000000"/>
              </a:solidFill>
              <a:latin typeface="Times New Roman"/>
              <a:ea typeface="Times New Roman"/>
              <a:cs typeface="Miriam"/>
            </a:endParaRPr>
          </a:p>
          <a:p>
            <a:pPr marL="0" indent="0" algn="l">
              <a:buNone/>
            </a:pP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Similar </a:t>
            </a:r>
            <a:r>
              <a:rPr lang="en-US" sz="11200" b="1" dirty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words </a:t>
            </a:r>
            <a:r>
              <a:rPr lang="en-US" sz="11200" b="1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in both languages.</a:t>
            </a:r>
          </a:p>
          <a:p>
            <a:pPr marL="0" indent="0" algn="l">
              <a:buNone/>
            </a:pPr>
            <a:endParaRPr lang="en-US" sz="8600" dirty="0" smtClean="0">
              <a:solidFill>
                <a:srgbClr val="000000"/>
              </a:solidFill>
              <a:latin typeface="Times New Roman"/>
              <a:ea typeface="Times New Roman"/>
              <a:cs typeface="Miriam"/>
            </a:endParaRPr>
          </a:p>
          <a:p>
            <a:pPr marL="0" indent="0" algn="l">
              <a:buNone/>
            </a:pPr>
            <a:r>
              <a:rPr lang="en-US" sz="11200" b="1" dirty="0" smtClean="0"/>
              <a:t> </a:t>
            </a:r>
            <a:r>
              <a:rPr lang="en-US" sz="11200" b="1" u="sng" dirty="0"/>
              <a:t>Civics: </a:t>
            </a:r>
            <a:r>
              <a:rPr lang="en-US" sz="11200" b="1" dirty="0"/>
              <a:t>Attitude to Muslim minority in Israel (all </a:t>
            </a:r>
            <a:r>
              <a:rPr lang="en-US" sz="11200" b="1" dirty="0" smtClean="0"/>
              <a:t>were invited </a:t>
            </a:r>
            <a:r>
              <a:rPr lang="en-US" sz="11200" b="1" dirty="0"/>
              <a:t>to </a:t>
            </a:r>
            <a:r>
              <a:rPr lang="en-US" sz="11200" b="1" dirty="0" smtClean="0"/>
              <a:t>IS </a:t>
            </a:r>
            <a:r>
              <a:rPr lang="en-US" sz="11200" b="1" dirty="0"/>
              <a:t>class </a:t>
            </a:r>
            <a:r>
              <a:rPr lang="en-US" sz="8600" b="1" dirty="0"/>
              <a:t>30.11.99)</a:t>
            </a:r>
          </a:p>
          <a:p>
            <a:pPr algn="l"/>
            <a:endParaRPr lang="he-IL" b="1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/>
                <a:ea typeface="Times New Roman"/>
                <a:cs typeface="Miriam"/>
              </a:rPr>
              <a:t>.</a:t>
            </a:r>
            <a:endParaRPr lang="en-US" sz="1800" b="1" dirty="0">
              <a:latin typeface="Times New Roman"/>
              <a:ea typeface="Times New Roman"/>
              <a:cs typeface="David"/>
            </a:endParaRP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239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8.Problems in Fill in packages</a:t>
            </a:r>
            <a:endParaRPr lang="he-IL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lnSpc>
                <a:spcPct val="200000"/>
              </a:lnSpc>
              <a:spcAft>
                <a:spcPts val="1000"/>
              </a:spcAft>
              <a:buNone/>
            </a:pPr>
            <a:r>
              <a:rPr lang="en-US" dirty="0" smtClean="0">
                <a:ea typeface="Times New Roman"/>
                <a:cs typeface="Times New Roman"/>
              </a:rPr>
              <a:t>It took more than 10 min. Too much work for </a:t>
            </a:r>
            <a:r>
              <a:rPr lang="he-IL" dirty="0" smtClean="0">
                <a:ea typeface="Times New Roman"/>
                <a:cs typeface="Times New Roman"/>
              </a:rPr>
              <a:t>.</a:t>
            </a:r>
            <a:r>
              <a:rPr lang="en-US" dirty="0" smtClean="0">
                <a:ea typeface="Times New Roman"/>
                <a:cs typeface="Times New Roman"/>
              </a:rPr>
              <a:t>teachers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/>
                <a:ea typeface="Times New Roman"/>
              </a:rPr>
              <a:t>The </a:t>
            </a:r>
            <a:r>
              <a:rPr lang="en-US" dirty="0">
                <a:latin typeface="Times New Roman"/>
                <a:ea typeface="Times New Roman"/>
              </a:rPr>
              <a:t>Palestinian </a:t>
            </a:r>
            <a:r>
              <a:rPr lang="en-US" dirty="0" smtClean="0">
                <a:latin typeface="Times New Roman"/>
                <a:ea typeface="Times New Roman"/>
              </a:rPr>
              <a:t>teachers </a:t>
            </a:r>
            <a:r>
              <a:rPr lang="en-US" dirty="0">
                <a:latin typeface="Times New Roman"/>
                <a:ea typeface="Times New Roman"/>
              </a:rPr>
              <a:t>didn't share </a:t>
            </a:r>
            <a:r>
              <a:rPr lang="en-US" dirty="0" smtClean="0">
                <a:latin typeface="Times New Roman"/>
                <a:ea typeface="Times New Roman"/>
              </a:rPr>
              <a:t>their written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/>
                <a:ea typeface="Times New Roman"/>
              </a:rPr>
              <a:t> Fill in Packages with </a:t>
            </a:r>
            <a:r>
              <a:rPr lang="en-US" dirty="0">
                <a:latin typeface="Times New Roman"/>
                <a:ea typeface="Times New Roman"/>
              </a:rPr>
              <a:t>their Israeli </a:t>
            </a:r>
            <a:r>
              <a:rPr lang="en-US" dirty="0" smtClean="0">
                <a:latin typeface="Times New Roman"/>
                <a:ea typeface="Times New Roman"/>
              </a:rPr>
              <a:t>partners</a:t>
            </a:r>
          </a:p>
          <a:p>
            <a:pPr marL="0" indent="0" algn="l">
              <a:buNone/>
            </a:pPr>
            <a:r>
              <a:rPr lang="en-US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neither </a:t>
            </a:r>
            <a:r>
              <a:rPr lang="en-US" dirty="0" smtClean="0">
                <a:solidFill>
                  <a:prstClr val="black"/>
                </a:solidFill>
                <a:latin typeface="Times New Roman"/>
                <a:ea typeface="Times New Roman"/>
              </a:rPr>
              <a:t>with the </a:t>
            </a:r>
            <a:r>
              <a:rPr lang="en-US" b="1" dirty="0">
                <a:solidFill>
                  <a:prstClr val="black"/>
                </a:solidFill>
                <a:latin typeface="Times New Roman"/>
                <a:ea typeface="Times New Roman"/>
              </a:rPr>
              <a:t>UNICEF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Times New Roman"/>
                <a:ea typeface="Times New Roman"/>
              </a:rPr>
              <a:t>- the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third party</a:t>
            </a:r>
            <a:r>
              <a:rPr lang="en-US" dirty="0" smtClean="0">
                <a:latin typeface="Times New Roman"/>
                <a:ea typeface="Times New Roman"/>
              </a:rPr>
              <a:t>.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829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9. Teaching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/>
              <a:t>S</a:t>
            </a:r>
            <a:r>
              <a:rPr lang="en-US" dirty="0" smtClean="0"/>
              <a:t>tudents</a:t>
            </a:r>
            <a:r>
              <a:rPr lang="en-US" dirty="0"/>
              <a:t>, experts and the </a:t>
            </a:r>
            <a:r>
              <a:rPr lang="en-US" dirty="0" smtClean="0"/>
              <a:t>supervisors were to watch </a:t>
            </a:r>
            <a:r>
              <a:rPr lang="en-US" dirty="0"/>
              <a:t>and </a:t>
            </a:r>
            <a:r>
              <a:rPr lang="en-US" dirty="0" smtClean="0"/>
              <a:t>evaluate </a:t>
            </a:r>
            <a:r>
              <a:rPr lang="en-US" dirty="0"/>
              <a:t>according to questionnaire </a:t>
            </a:r>
            <a:r>
              <a:rPr lang="en-US" dirty="0" smtClean="0"/>
              <a:t>composed by </a:t>
            </a:r>
            <a:r>
              <a:rPr lang="en-US" dirty="0"/>
              <a:t>Firer and Adwan.</a:t>
            </a:r>
          </a:p>
          <a:p>
            <a:pPr marL="0" indent="0" algn="l" rtl="0">
              <a:buNone/>
            </a:pPr>
            <a:r>
              <a:rPr lang="en-US" b="1" dirty="0" smtClean="0"/>
              <a:t> IS. Examples</a:t>
            </a:r>
            <a:r>
              <a:rPr lang="en-US" dirty="0"/>
              <a:t>: all the participants were invited to watch the Citizenship Israeli classroom. </a:t>
            </a:r>
            <a:r>
              <a:rPr lang="en-US" dirty="0" smtClean="0"/>
              <a:t>Firer </a:t>
            </a:r>
            <a:r>
              <a:rPr lang="en-US" dirty="0"/>
              <a:t>filmed a lesson in English in </a:t>
            </a:r>
            <a:r>
              <a:rPr lang="en-US" dirty="0" smtClean="0"/>
              <a:t>Israeli </a:t>
            </a:r>
            <a:r>
              <a:rPr lang="en-US" dirty="0"/>
              <a:t>classroom, and her students were watching </a:t>
            </a:r>
            <a:r>
              <a:rPr lang="en-US" dirty="0" smtClean="0"/>
              <a:t> IS lessons </a:t>
            </a:r>
            <a:r>
              <a:rPr lang="en-US" dirty="0"/>
              <a:t>and writing reports on </a:t>
            </a:r>
            <a:r>
              <a:rPr lang="en-US" dirty="0" smtClean="0"/>
              <a:t>them.</a:t>
            </a:r>
            <a:endParaRPr lang="en-US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7821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10.Problems</a:t>
            </a:r>
            <a:r>
              <a:rPr lang="en-US" u="sng" dirty="0" smtClean="0"/>
              <a:t> in teaching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-US" sz="8000" dirty="0" smtClean="0">
                <a:latin typeface="Times New Roman"/>
                <a:ea typeface="Times New Roman"/>
                <a:cs typeface="Arial"/>
              </a:rPr>
              <a:t>IS </a:t>
            </a:r>
            <a:r>
              <a:rPr lang="en-US" sz="8000" b="1" dirty="0" smtClean="0">
                <a:latin typeface="Times New Roman"/>
                <a:ea typeface="Times New Roman"/>
                <a:cs typeface="Arial"/>
              </a:rPr>
              <a:t>students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 wrote reports on IS classroom - </a:t>
            </a:r>
            <a:r>
              <a:rPr lang="en-US" sz="8000" b="1" dirty="0" smtClean="0">
                <a:latin typeface="Times New Roman"/>
                <a:ea typeface="Times New Roman"/>
                <a:cs typeface="Arial"/>
              </a:rPr>
              <a:t>PA teachers 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did it on their side. The </a:t>
            </a:r>
            <a:r>
              <a:rPr lang="en-US" sz="8000" b="1" dirty="0">
                <a:latin typeface="Times New Roman"/>
                <a:ea typeface="Times New Roman"/>
                <a:cs typeface="Arial"/>
              </a:rPr>
              <a:t>UNICEF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 delegate/observer 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reported that the</a:t>
            </a:r>
            <a:r>
              <a:rPr lang="en-US" sz="8000" b="1" dirty="0" smtClean="0">
                <a:latin typeface="Times New Roman"/>
                <a:ea typeface="Times New Roman"/>
                <a:cs typeface="Arial"/>
              </a:rPr>
              <a:t> PA 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teachers 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merely 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preached good manners. </a:t>
            </a:r>
            <a:endParaRPr lang="en-US" sz="8000" dirty="0">
              <a:ea typeface="Calibri"/>
              <a:cs typeface="Arial"/>
            </a:endParaRPr>
          </a:p>
          <a:p>
            <a:pPr marL="0" indent="0" algn="l">
              <a:lnSpc>
                <a:spcPct val="200000"/>
              </a:lnSpc>
              <a:spcAft>
                <a:spcPts val="1000"/>
              </a:spcAft>
              <a:buNone/>
            </a:pPr>
            <a:r>
              <a:rPr lang="en-US" sz="8000" dirty="0" smtClean="0">
                <a:latin typeface="Times New Roman"/>
                <a:ea typeface="Times New Roman"/>
                <a:cs typeface="Arial"/>
              </a:rPr>
              <a:t>The </a:t>
            </a:r>
            <a:r>
              <a:rPr lang="en-US" sz="8000" b="1" dirty="0" smtClean="0">
                <a:latin typeface="Times New Roman"/>
                <a:ea typeface="Times New Roman"/>
                <a:cs typeface="Arial"/>
              </a:rPr>
              <a:t>PA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 reports 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and the 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questionnaires were 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written by the same school teachers</a:t>
            </a:r>
            <a:r>
              <a:rPr lang="en-US" sz="8000" b="1" dirty="0">
                <a:latin typeface="Times New Roman"/>
                <a:ea typeface="Times New Roman"/>
                <a:cs typeface="Arial"/>
              </a:rPr>
              <a:t> </a:t>
            </a:r>
            <a:r>
              <a:rPr lang="en-US" sz="8000" b="1" dirty="0" smtClean="0">
                <a:latin typeface="Times New Roman"/>
                <a:ea typeface="Times New Roman"/>
                <a:cs typeface="Arial"/>
              </a:rPr>
              <a:t> and </a:t>
            </a:r>
            <a:r>
              <a:rPr lang="en-US" sz="8000" dirty="0" smtClean="0">
                <a:latin typeface="Times New Roman"/>
                <a:ea typeface="Times New Roman"/>
                <a:cs typeface="Arial"/>
              </a:rPr>
              <a:t>were </a:t>
            </a:r>
            <a:r>
              <a:rPr lang="en-US" sz="8000" dirty="0">
                <a:latin typeface="Times New Roman"/>
                <a:ea typeface="Times New Roman"/>
                <a:cs typeface="Arial"/>
              </a:rPr>
              <a:t>not shared with the Israelis</a:t>
            </a:r>
            <a:r>
              <a:rPr lang="en-US" dirty="0">
                <a:latin typeface="Times New Roman"/>
                <a:ea typeface="Times New Roman"/>
                <a:cs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0736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u="sng" dirty="0" smtClean="0"/>
              <a:t>(12-14) </a:t>
            </a:r>
            <a:r>
              <a:rPr lang="en-US" u="sng" dirty="0" smtClean="0"/>
              <a:t>12.Sevety pupils</a:t>
            </a:r>
            <a:endParaRPr lang="he-IL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>
              <a:lnSpc>
                <a:spcPct val="200000"/>
              </a:lnSpc>
              <a:spcAft>
                <a:spcPts val="1000"/>
              </a:spcAft>
              <a:buNone/>
            </a:pPr>
            <a:r>
              <a:rPr lang="en-US" sz="2800" dirty="0" smtClean="0">
                <a:latin typeface="Times New Roman"/>
                <a:ea typeface="Times New Roman"/>
                <a:cs typeface="Arial"/>
              </a:rPr>
              <a:t>The</a:t>
            </a:r>
            <a:r>
              <a:rPr lang="en-US" sz="2800" b="1" dirty="0" smtClean="0">
                <a:latin typeface="Times New Roman"/>
                <a:ea typeface="Times New Roman"/>
                <a:cs typeface="Arial"/>
              </a:rPr>
              <a:t> parents </a:t>
            </a:r>
            <a:r>
              <a:rPr lang="en-US" sz="2800" dirty="0" smtClean="0">
                <a:latin typeface="Times New Roman"/>
                <a:ea typeface="Times New Roman"/>
                <a:cs typeface="Arial"/>
              </a:rPr>
              <a:t>agreement was achieved ahead.</a:t>
            </a:r>
            <a:r>
              <a:rPr lang="en-US" sz="2800" b="1" dirty="0" smtClean="0">
                <a:latin typeface="Times New Roman"/>
                <a:ea typeface="Times New Roman"/>
                <a:cs typeface="Arial"/>
              </a:rPr>
              <a:t>   Differences </a:t>
            </a:r>
            <a:r>
              <a:rPr lang="en-US" sz="2400" b="1" dirty="0" smtClean="0">
                <a:latin typeface="Times New Roman"/>
                <a:ea typeface="Times New Roman"/>
                <a:cs typeface="Arial"/>
              </a:rPr>
              <a:t>between</a:t>
            </a:r>
            <a:r>
              <a:rPr lang="en-US" sz="2800" b="1" dirty="0" smtClean="0">
                <a:latin typeface="Times New Roman"/>
                <a:ea typeface="Times New Roman"/>
                <a:cs typeface="Arial"/>
              </a:rPr>
              <a:t> schools. Plans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/>
                <a:ea typeface="Times New Roman"/>
              </a:rPr>
              <a:t>to bring 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all </a:t>
            </a:r>
            <a:r>
              <a:rPr lang="en-US" sz="2800" dirty="0">
                <a:solidFill>
                  <a:prstClr val="black"/>
                </a:solidFill>
                <a:latin typeface="Times New Roman"/>
                <a:ea typeface="Times New Roman"/>
              </a:rPr>
              <a:t>the pupils 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to </a:t>
            </a:r>
            <a:r>
              <a:rPr lang="en-US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joint </a:t>
            </a:r>
            <a:r>
              <a:rPr lang="en-US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activities </a:t>
            </a:r>
            <a:r>
              <a:rPr lang="en-US" sz="2800" dirty="0">
                <a:solidFill>
                  <a:prstClr val="black"/>
                </a:solidFill>
                <a:latin typeface="Times New Roman"/>
                <a:ea typeface="Times New Roman"/>
              </a:rPr>
              <a:t>like, sport, newspaper, theatre and 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  <a:ea typeface="Times New Roman"/>
              </a:rPr>
              <a:t>excursions. </a:t>
            </a:r>
            <a:r>
              <a:rPr lang="en-US" sz="2800" dirty="0" smtClean="0">
                <a:latin typeface="Times New Roman"/>
                <a:ea typeface="Times New Roman"/>
              </a:rPr>
              <a:t>All pupils  </a:t>
            </a:r>
            <a:r>
              <a:rPr lang="en-US" sz="2800" dirty="0">
                <a:latin typeface="Times New Roman"/>
                <a:ea typeface="Times New Roman"/>
              </a:rPr>
              <a:t>were </a:t>
            </a:r>
            <a:r>
              <a:rPr lang="en-US" sz="2800" b="1" dirty="0">
                <a:latin typeface="Times New Roman"/>
                <a:ea typeface="Times New Roman"/>
              </a:rPr>
              <a:t>anonymously questioned </a:t>
            </a:r>
            <a:r>
              <a:rPr lang="en-US" sz="2800" dirty="0" smtClean="0">
                <a:latin typeface="Times New Roman"/>
                <a:ea typeface="Times New Roman"/>
              </a:rPr>
              <a:t>to be compared with their </a:t>
            </a:r>
            <a:r>
              <a:rPr lang="en-US" sz="2800" dirty="0">
                <a:latin typeface="Times New Roman"/>
                <a:ea typeface="Times New Roman"/>
              </a:rPr>
              <a:t>opinions after the completion of the project </a:t>
            </a:r>
            <a:r>
              <a:rPr lang="en-US" sz="2800" dirty="0" smtClean="0">
                <a:latin typeface="Times New Roman"/>
                <a:ea typeface="Times New Roman"/>
              </a:rPr>
              <a:t>.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23021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12.problems- Pupils</a:t>
            </a:r>
            <a:endParaRPr lang="he-IL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dirty="0"/>
              <a:t>Many pupils on both sides had already strong opinions against the other side. Quite few knew persons who were hurt by the conflict. </a:t>
            </a:r>
            <a:endParaRPr lang="en-US" dirty="0" smtClean="0"/>
          </a:p>
          <a:p>
            <a:pPr marL="0" indent="0" algn="l">
              <a:buNone/>
            </a:pPr>
            <a:r>
              <a:rPr lang="en-US" b="1" dirty="0" smtClean="0"/>
              <a:t>The second joint </a:t>
            </a:r>
            <a:r>
              <a:rPr lang="en-US" b="1" dirty="0"/>
              <a:t>stage was never reached. </a:t>
            </a:r>
            <a:endParaRPr lang="en-US" dirty="0"/>
          </a:p>
          <a:p>
            <a:pPr marL="0" indent="0" algn="l">
              <a:buNone/>
            </a:pPr>
            <a:endParaRPr lang="en-US" b="1" u="sng" dirty="0" smtClean="0"/>
          </a:p>
          <a:p>
            <a:pPr marL="0" indent="0" algn="l">
              <a:buNone/>
            </a:pPr>
            <a:r>
              <a:rPr lang="en-US" b="1" u="sng" dirty="0" smtClean="0"/>
              <a:t>Scouts</a:t>
            </a:r>
            <a:r>
              <a:rPr lang="en-US" b="1" dirty="0"/>
              <a:t>: </a:t>
            </a:r>
            <a:r>
              <a:rPr lang="en-US" dirty="0"/>
              <a:t>meetings with the leaders were held- but </a:t>
            </a:r>
            <a:r>
              <a:rPr lang="en-US" dirty="0" smtClean="0"/>
              <a:t>it </a:t>
            </a:r>
            <a:r>
              <a:rPr lang="en-US" dirty="0"/>
              <a:t>didn't reach the scouts.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4600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13.Publishing</a:t>
            </a:r>
            <a:endParaRPr lang="he-IL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dirty="0"/>
              <a:t>'The Truman</a:t>
            </a:r>
            <a:r>
              <a:rPr lang="en-US" dirty="0"/>
              <a:t> Institute for Advancement of Peace,' </a:t>
            </a:r>
            <a:r>
              <a:rPr lang="en-US" dirty="0" smtClean="0"/>
              <a:t>The </a:t>
            </a:r>
            <a:r>
              <a:rPr lang="en-US" dirty="0"/>
              <a:t>Hebrew University of Jerusalem, and the </a:t>
            </a:r>
            <a:r>
              <a:rPr lang="en-US" b="1" dirty="0"/>
              <a:t>UNICEF</a:t>
            </a:r>
            <a:r>
              <a:rPr lang="en-US" dirty="0"/>
              <a:t> representative to Jerusalem were fully aware of the above  mentioned </a:t>
            </a:r>
            <a:r>
              <a:rPr lang="en-US" dirty="0" smtClean="0"/>
              <a:t>problems. 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 smtClean="0"/>
              <a:t>They </a:t>
            </a:r>
            <a:r>
              <a:rPr lang="en-US" dirty="0"/>
              <a:t>decided to </a:t>
            </a:r>
            <a:r>
              <a:rPr lang="en-US" b="1" dirty="0"/>
              <a:t>end</a:t>
            </a:r>
            <a:r>
              <a:rPr lang="en-US" dirty="0"/>
              <a:t> the </a:t>
            </a:r>
            <a:r>
              <a:rPr lang="en-US" dirty="0" smtClean="0"/>
              <a:t>project, </a:t>
            </a:r>
            <a:r>
              <a:rPr lang="en-US" dirty="0"/>
              <a:t>advising to </a:t>
            </a:r>
            <a:r>
              <a:rPr lang="en-US" b="1" dirty="0"/>
              <a:t>avoid</a:t>
            </a:r>
            <a:r>
              <a:rPr lang="en-US" dirty="0"/>
              <a:t> any academic publication.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3394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 </a:t>
            </a:r>
            <a:r>
              <a:rPr lang="en-US" b="1" u="sng" dirty="0" smtClean="0"/>
              <a:t>14.Retrospective outlook</a:t>
            </a:r>
            <a:endParaRPr lang="he-IL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endParaRPr lang="en-US" dirty="0" smtClean="0">
              <a:latin typeface="Times New Roman"/>
              <a:ea typeface="Times New Roman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/>
                <a:ea typeface="Times New Roman"/>
              </a:rPr>
              <a:t>The </a:t>
            </a:r>
            <a:r>
              <a:rPr lang="en-US" dirty="0">
                <a:latin typeface="Times New Roman"/>
                <a:ea typeface="Times New Roman"/>
              </a:rPr>
              <a:t>project failed, </a:t>
            </a:r>
            <a:r>
              <a:rPr lang="en-US" dirty="0" smtClean="0">
                <a:latin typeface="Times New Roman"/>
                <a:ea typeface="Times New Roman"/>
              </a:rPr>
              <a:t>mainly because one side </a:t>
            </a:r>
            <a:r>
              <a:rPr lang="en-US" dirty="0">
                <a:latin typeface="Times New Roman"/>
                <a:ea typeface="Times New Roman"/>
              </a:rPr>
              <a:t>is </a:t>
            </a:r>
            <a:r>
              <a:rPr lang="en-US" b="1" dirty="0">
                <a:latin typeface="Times New Roman"/>
                <a:ea typeface="Times New Roman"/>
              </a:rPr>
              <a:t>the occupier and one is the </a:t>
            </a:r>
            <a:r>
              <a:rPr lang="en-US" b="1" dirty="0" smtClean="0">
                <a:latin typeface="Times New Roman"/>
                <a:ea typeface="Times New Roman"/>
              </a:rPr>
              <a:t>occupied</a:t>
            </a:r>
            <a:r>
              <a:rPr lang="en-US" dirty="0" smtClean="0">
                <a:latin typeface="Times New Roman"/>
                <a:ea typeface="Times New Roman"/>
              </a:rPr>
              <a:t>.</a:t>
            </a:r>
            <a:endParaRPr lang="he-IL" dirty="0" smtClean="0">
              <a:latin typeface="Times New Roman"/>
              <a:ea typeface="Times New Roman"/>
            </a:endParaRPr>
          </a:p>
          <a:p>
            <a:pPr marL="0" indent="0" algn="l">
              <a:buNone/>
            </a:pPr>
            <a:endParaRPr lang="en-US" dirty="0" smtClean="0"/>
          </a:p>
          <a:p>
            <a:pPr marL="0" indent="0" algn="l">
              <a:buNone/>
            </a:pPr>
            <a:r>
              <a:rPr lang="en-US" dirty="0" smtClean="0"/>
              <a:t>But the retrospectively I believe that when  the PE and HRE </a:t>
            </a:r>
            <a:r>
              <a:rPr lang="en-US" b="1" dirty="0" smtClean="0"/>
              <a:t>NGO’s</a:t>
            </a:r>
            <a:r>
              <a:rPr lang="en-US" dirty="0" smtClean="0"/>
              <a:t> are </a:t>
            </a:r>
            <a:r>
              <a:rPr lang="en-US" dirty="0"/>
              <a:t>resented by </a:t>
            </a:r>
            <a:r>
              <a:rPr lang="en-US" dirty="0" smtClean="0"/>
              <a:t>authorities </a:t>
            </a:r>
            <a:r>
              <a:rPr lang="en-US" dirty="0"/>
              <a:t>and teachers, </a:t>
            </a:r>
            <a:r>
              <a:rPr lang="en-US" dirty="0" smtClean="0"/>
              <a:t>this </a:t>
            </a:r>
            <a:r>
              <a:rPr lang="en-US" b="1" dirty="0"/>
              <a:t>Fill in </a:t>
            </a:r>
            <a:r>
              <a:rPr lang="en-US" b="1" dirty="0" smtClean="0"/>
              <a:t>Packages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a “dripping </a:t>
            </a:r>
            <a:r>
              <a:rPr lang="en-US" dirty="0"/>
              <a:t>water </a:t>
            </a:r>
            <a:r>
              <a:rPr lang="en-US" dirty="0" smtClean="0"/>
              <a:t>system”  </a:t>
            </a:r>
            <a:r>
              <a:rPr lang="en-US" b="1" dirty="0" smtClean="0"/>
              <a:t>that uses </a:t>
            </a:r>
            <a:r>
              <a:rPr lang="en-US" b="1" dirty="0"/>
              <a:t>the existent infrastructure and can work</a:t>
            </a:r>
            <a:r>
              <a:rPr lang="en-US" dirty="0"/>
              <a:t>… 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17084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40" y="476672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15. Questions?</a:t>
            </a:r>
            <a:endParaRPr lang="he-IL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572" y="1124744"/>
            <a:ext cx="8229600" cy="50165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Jerusalem between past and future</a:t>
            </a:r>
            <a:endParaRPr lang="he-IL" sz="2800" dirty="0"/>
          </a:p>
        </p:txBody>
      </p:sp>
      <p:pic>
        <p:nvPicPr>
          <p:cNvPr id="1026" name="Picture 2" descr="C:\Users\owner\Pictures\Secret Cave\Jerusalem-of-Go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19325"/>
            <a:ext cx="704850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89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765</Words>
  <Application>Microsoft Office PowerPoint</Application>
  <PresentationFormat>On-screen Show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Fill in packages Retrospective </vt:lpstr>
      <vt:lpstr>.  Origin 2</vt:lpstr>
      <vt:lpstr> . “To Learn to Live Together”3 (1998-2000)</vt:lpstr>
      <vt:lpstr>. 'Fill in Packages' 4</vt:lpstr>
      <vt:lpstr>5.  Twenty IS &amp;PA teachers</vt:lpstr>
      <vt:lpstr> Teachers’ Problems: 6.</vt:lpstr>
      <vt:lpstr>7. Examples of IS Fill in Packages </vt:lpstr>
      <vt:lpstr>8.Problems in Fill in packages</vt:lpstr>
      <vt:lpstr>9. Teaching</vt:lpstr>
      <vt:lpstr>10.Problems in teaching</vt:lpstr>
      <vt:lpstr>(12-14) 12.Sevety pupils</vt:lpstr>
      <vt:lpstr>12.problems- Pupils</vt:lpstr>
      <vt:lpstr>13.Publishing</vt:lpstr>
      <vt:lpstr> 14.Retrospective outlook</vt:lpstr>
      <vt:lpstr>15.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Fill in packages Retrospective </dc:title>
  <dc:creator>owner</dc:creator>
  <cp:lastModifiedBy>owner</cp:lastModifiedBy>
  <cp:revision>78</cp:revision>
  <dcterms:created xsi:type="dcterms:W3CDTF">2017-09-11T11:50:11Z</dcterms:created>
  <dcterms:modified xsi:type="dcterms:W3CDTF">2017-09-19T13:25:23Z</dcterms:modified>
</cp:coreProperties>
</file>